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4"/>
    <p:sldMasterId id="2147483699" r:id="rId5"/>
  </p:sldMasterIdLst>
  <p:notesMasterIdLst>
    <p:notesMasterId r:id="rId43"/>
  </p:notesMasterIdLst>
  <p:handoutMasterIdLst>
    <p:handoutMasterId r:id="rId44"/>
  </p:handoutMasterIdLst>
  <p:sldIdLst>
    <p:sldId id="352" r:id="rId6"/>
    <p:sldId id="347" r:id="rId7"/>
    <p:sldId id="348" r:id="rId8"/>
    <p:sldId id="351" r:id="rId9"/>
    <p:sldId id="500" r:id="rId10"/>
    <p:sldId id="499" r:id="rId11"/>
    <p:sldId id="543" r:id="rId12"/>
    <p:sldId id="526" r:id="rId13"/>
    <p:sldId id="534" r:id="rId14"/>
    <p:sldId id="521" r:id="rId15"/>
    <p:sldId id="339" r:id="rId16"/>
    <p:sldId id="504" r:id="rId17"/>
    <p:sldId id="528" r:id="rId18"/>
    <p:sldId id="529" r:id="rId19"/>
    <p:sldId id="530" r:id="rId20"/>
    <p:sldId id="546" r:id="rId21"/>
    <p:sldId id="548" r:id="rId22"/>
    <p:sldId id="541" r:id="rId23"/>
    <p:sldId id="551" r:id="rId24"/>
    <p:sldId id="552" r:id="rId25"/>
    <p:sldId id="553" r:id="rId26"/>
    <p:sldId id="554" r:id="rId27"/>
    <p:sldId id="555" r:id="rId28"/>
    <p:sldId id="556" r:id="rId29"/>
    <p:sldId id="545" r:id="rId30"/>
    <p:sldId id="549" r:id="rId31"/>
    <p:sldId id="527" r:id="rId32"/>
    <p:sldId id="505" r:id="rId33"/>
    <p:sldId id="506" r:id="rId34"/>
    <p:sldId id="531" r:id="rId35"/>
    <p:sldId id="507" r:id="rId36"/>
    <p:sldId id="508" r:id="rId37"/>
    <p:sldId id="509" r:id="rId38"/>
    <p:sldId id="550" r:id="rId39"/>
    <p:sldId id="532" r:id="rId40"/>
    <p:sldId id="557" r:id="rId41"/>
    <p:sldId id="496" r:id="rId42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Futura Bk" panose="020B0502020204020303" charset="0"/>
      <p:regular r:id="rId49"/>
      <p:italic r:id="rId50"/>
    </p:embeddedFont>
    <p:embeddedFont>
      <p:font typeface="Futura LT Book" panose="020B0604020202020204" charset="0"/>
      <p:regular r:id="rId51"/>
    </p:embeddedFont>
    <p:embeddedFont>
      <p:font typeface="Futura LT Light" panose="020B0604020202020204" charset="0"/>
      <p:regular r:id="rId52"/>
    </p:embeddedFont>
    <p:embeddedFont>
      <p:font typeface="Futura LT Light" panose="020B0604020202020204" charset="0"/>
      <p:regular r:id="rId52"/>
    </p:embeddedFont>
    <p:embeddedFont>
      <p:font typeface="FUTURA MEDIUM BT" panose="020B0602020204020303"/>
      <p:regular r:id="rId53"/>
    </p:embeddedFont>
    <p:embeddedFont>
      <p:font typeface="Futura-Bold"/>
      <p:regular r:id="rId54"/>
    </p:embeddedFont>
    <p:embeddedFont>
      <p:font typeface="Futura-Light" panose="020B0604020202020204" charset="0"/>
      <p:regular r:id="rId55"/>
    </p:embeddedFont>
    <p:embeddedFont>
      <p:font typeface="Poppins" panose="000005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 Slides" id="{D001C9A3-3847-DC47-A175-E4728EB043F0}">
          <p14:sldIdLst>
            <p14:sldId id="352"/>
          </p14:sldIdLst>
        </p14:section>
        <p14:section name="TiM Dividers" id="{D69E4310-F248-754B-AC36-0505177C2918}">
          <p14:sldIdLst>
            <p14:sldId id="347"/>
            <p14:sldId id="348"/>
            <p14:sldId id="351"/>
            <p14:sldId id="500"/>
            <p14:sldId id="499"/>
            <p14:sldId id="543"/>
            <p14:sldId id="526"/>
            <p14:sldId id="534"/>
            <p14:sldId id="521"/>
            <p14:sldId id="339"/>
            <p14:sldId id="504"/>
            <p14:sldId id="528"/>
            <p14:sldId id="529"/>
            <p14:sldId id="530"/>
            <p14:sldId id="546"/>
            <p14:sldId id="548"/>
            <p14:sldId id="541"/>
            <p14:sldId id="551"/>
            <p14:sldId id="552"/>
            <p14:sldId id="553"/>
            <p14:sldId id="554"/>
            <p14:sldId id="555"/>
            <p14:sldId id="556"/>
            <p14:sldId id="545"/>
            <p14:sldId id="549"/>
            <p14:sldId id="527"/>
            <p14:sldId id="505"/>
            <p14:sldId id="506"/>
            <p14:sldId id="531"/>
            <p14:sldId id="507"/>
            <p14:sldId id="508"/>
            <p14:sldId id="509"/>
            <p14:sldId id="550"/>
            <p14:sldId id="532"/>
            <p14:sldId id="557"/>
            <p14:sldId id="496"/>
          </p14:sldIdLst>
        </p14:section>
        <p14:section name="Full - Quote &amp; Text" id="{EFF8315A-76DD-5047-8317-6778E7065112}">
          <p14:sldIdLst/>
        </p14:section>
        <p14:section name="TiM - Graphs" id="{B91FCB5D-5121-6A46-B341-6AF9700F7141}">
          <p14:sldIdLst/>
        </p14:section>
        <p14:section name="TiM - Standard Text &amp; Picture Content slides" id="{1E64BA43-C1FA-EC4E-9E2D-0A7B33E9842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2" userDrawn="1">
          <p15:clr>
            <a:srgbClr val="000000"/>
          </p15:clr>
        </p15:guide>
        <p15:guide id="2" pos="282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64" roundtripDataSignature="AMtx7mhBmNten/8Qb+5vtEra8PINkhKIp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3BCB171-8A60-9771-D26A-61B54EF8729F}" name="Lynn Pilkington" initials="LP" userId="S::lynn.pilkington@thisismilk.co.uk::0a6f1dbb-e9ab-410e-b6ac-ddb2e5d7903d" providerId="AD"/>
  <p188:author id="{A9025395-BA69-8A40-35F6-B235C4265756}" name="Morgane Tanguy" initials="MT" userId="S::morgane.tanguy@thisismilk.co.uk::ef921214-c6f3-43d4-b7d5-bda826a32aef" providerId="AD"/>
  <p188:author id="{7F342EAF-E6FB-6303-9C7C-82E7435AFA10}" name="Angela Prentner-Smith" initials="AP" userId="S::angela.prentner-smith@thisismilk.co.uk::fd3e2e1a-381f-42a6-a1a4-fbce584ccca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gela Prentner-Smith" initials="APS" lastIdx="1" clrIdx="0">
    <p:extLst>
      <p:ext uri="{19B8F6BF-5375-455C-9EA6-DF929625EA0E}">
        <p15:presenceInfo xmlns:p15="http://schemas.microsoft.com/office/powerpoint/2012/main" userId="Angela Prentner-Smit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B7AC"/>
    <a:srgbClr val="6FC3AC"/>
    <a:srgbClr val="91FFE7"/>
    <a:srgbClr val="FFE02D"/>
    <a:srgbClr val="E13E47"/>
    <a:srgbClr val="F0A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19E30F-AE99-F1EC-7C7E-BBF8FEF82583}" v="5" dt="2022-06-07T16:52:27.267"/>
    <p1510:client id="{2D5B5418-8CED-43E6-FFBA-5ACB2490D50A}" v="61" dt="2022-06-08T11:14:51.506"/>
    <p1510:client id="{5190224C-5174-7848-39D8-5809AFE85FEC}" v="119" dt="2022-06-08T10:40:21.369"/>
    <p1510:client id="{5D471740-1BFC-874F-A193-AC83F5005E3C}" v="817" dt="2022-06-08T16:03:54.732"/>
    <p1510:client id="{61E78E5E-AC04-BFB1-3586-DC5A945F7A84}" v="67" dt="2022-06-07T16:28:56.126"/>
    <p1510:client id="{6B047DB4-522A-F549-916F-4BAA135572EE}" v="16" dt="2022-06-08T11:17:46.704"/>
    <p1510:client id="{71BE6FF9-439D-8C39-3455-809525AB1EEB}" v="50" dt="2022-06-07T16:31:37.7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592"/>
  </p:normalViewPr>
  <p:slideViewPr>
    <p:cSldViewPr snapToGrid="0" snapToObjects="1">
      <p:cViewPr varScale="1">
        <p:scale>
          <a:sx n="120" d="100"/>
          <a:sy n="120" d="100"/>
        </p:scale>
        <p:origin x="200" y="256"/>
      </p:cViewPr>
      <p:guideLst>
        <p:guide orient="horz" pos="212"/>
        <p:guide pos="28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8" Type="http://schemas.openxmlformats.org/officeDocument/2006/relationships/theme" Target="theme/theme1.xml"/><Relationship Id="rId7" Type="http://schemas.openxmlformats.org/officeDocument/2006/relationships/slide" Target="slides/slide2.xml"/><Relationship Id="rId71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customschemas.google.com/relationships/presentationmetadata" Target="metadata"/><Relationship Id="rId69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font" Target="fonts/font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10.fntdata"/><Relationship Id="rId7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5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4"/>
    </mc:Choice>
    <mc:Fallback>
      <c:style val="14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59-4D38-A3B5-62A12A7ABC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59-4D38-A3B5-62A12A7ABCF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59-4D38-A3B5-62A12A7ABC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9622840"/>
        <c:axId val="-2099921272"/>
      </c:barChart>
      <c:catAx>
        <c:axId val="-20996228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>
                <a:latin typeface="Futura LT Book"/>
                <a:cs typeface="Futura LT Book"/>
              </a:defRPr>
            </a:pPr>
            <a:endParaRPr lang="en-US"/>
          </a:p>
        </c:txPr>
        <c:crossAx val="-2099921272"/>
        <c:crosses val="autoZero"/>
        <c:auto val="1"/>
        <c:lblAlgn val="ctr"/>
        <c:lblOffset val="100"/>
        <c:noMultiLvlLbl val="0"/>
      </c:catAx>
      <c:valAx>
        <c:axId val="-2099921272"/>
        <c:scaling>
          <c:orientation val="minMax"/>
        </c:scaling>
        <c:delete val="0"/>
        <c:axPos val="l"/>
        <c:majorGridlines>
          <c:spPr>
            <a:ln>
              <a:solidFill>
                <a:schemeClr val="accent4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-2099622840"/>
        <c:crosses val="autoZero"/>
        <c:crossBetween val="between"/>
      </c:valAx>
      <c:spPr>
        <a:ln>
          <a:solidFill>
            <a:schemeClr val="accent4"/>
          </a:solidFill>
        </a:ln>
      </c:spPr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latin typeface="+mj-lt"/>
                <a:cs typeface="Futura LT Book"/>
              </a:defRPr>
            </a:pPr>
            <a:r>
              <a:rPr lang="en-US">
                <a:latin typeface="+mj-lt"/>
                <a:cs typeface="Futura LT Book"/>
              </a:rPr>
              <a:t>Title</a:t>
            </a:r>
          </a:p>
        </c:rich>
      </c:tx>
      <c:layout>
        <c:manualLayout>
          <c:xMode val="edge"/>
          <c:yMode val="edge"/>
          <c:x val="2.2451279527559102E-2"/>
          <c:y val="3.125E-2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C3-4B6F-922E-CFED494A0E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4"/>
    </mc:Choice>
    <mc:Fallback>
      <c:style val="14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59-4D38-A3B5-62A12A7ABC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59-4D38-A3B5-62A12A7ABCF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59-4D38-A3B5-62A12A7ABC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9622840"/>
        <c:axId val="-2099921272"/>
      </c:barChart>
      <c:catAx>
        <c:axId val="-20996228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>
                <a:latin typeface="Futura LT Book"/>
                <a:cs typeface="Futura LT Book"/>
              </a:defRPr>
            </a:pPr>
            <a:endParaRPr lang="en-US"/>
          </a:p>
        </c:txPr>
        <c:crossAx val="-2099921272"/>
        <c:crosses val="autoZero"/>
        <c:auto val="1"/>
        <c:lblAlgn val="ctr"/>
        <c:lblOffset val="100"/>
        <c:noMultiLvlLbl val="0"/>
      </c:catAx>
      <c:valAx>
        <c:axId val="-2099921272"/>
        <c:scaling>
          <c:orientation val="minMax"/>
        </c:scaling>
        <c:delete val="0"/>
        <c:axPos val="l"/>
        <c:majorGridlines>
          <c:spPr>
            <a:ln>
              <a:solidFill>
                <a:schemeClr val="accent4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-2099622840"/>
        <c:crosses val="autoZero"/>
        <c:crossBetween val="between"/>
      </c:valAx>
      <c:spPr>
        <a:ln>
          <a:solidFill>
            <a:schemeClr val="accent4"/>
          </a:solidFill>
        </a:ln>
      </c:spPr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latin typeface="+mj-lt"/>
                <a:cs typeface="Futura LT Book"/>
              </a:defRPr>
            </a:pPr>
            <a:r>
              <a:rPr lang="en-US">
                <a:latin typeface="+mj-lt"/>
                <a:cs typeface="Futura LT Book"/>
              </a:rPr>
              <a:t>Title</a:t>
            </a:r>
          </a:p>
        </c:rich>
      </c:tx>
      <c:layout>
        <c:manualLayout>
          <c:xMode val="edge"/>
          <c:yMode val="edge"/>
          <c:x val="2.2451279527559102E-2"/>
          <c:y val="3.125E-2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C3-4B6F-922E-CFED494A0E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4"/>
    </mc:Choice>
    <mc:Fallback>
      <c:style val="14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59-4D38-A3B5-62A12A7ABC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59-4D38-A3B5-62A12A7ABCF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59-4D38-A3B5-62A12A7ABC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9622840"/>
        <c:axId val="-2099921272"/>
      </c:barChart>
      <c:catAx>
        <c:axId val="-20996228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>
                <a:latin typeface="Futura LT Book"/>
                <a:cs typeface="Futura LT Book"/>
              </a:defRPr>
            </a:pPr>
            <a:endParaRPr lang="en-US"/>
          </a:p>
        </c:txPr>
        <c:crossAx val="-2099921272"/>
        <c:crosses val="autoZero"/>
        <c:auto val="1"/>
        <c:lblAlgn val="ctr"/>
        <c:lblOffset val="100"/>
        <c:noMultiLvlLbl val="0"/>
      </c:catAx>
      <c:valAx>
        <c:axId val="-2099921272"/>
        <c:scaling>
          <c:orientation val="minMax"/>
        </c:scaling>
        <c:delete val="0"/>
        <c:axPos val="l"/>
        <c:majorGridlines>
          <c:spPr>
            <a:ln>
              <a:solidFill>
                <a:schemeClr val="accent4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-2099622840"/>
        <c:crosses val="autoZero"/>
        <c:crossBetween val="between"/>
      </c:valAx>
      <c:spPr>
        <a:ln>
          <a:solidFill>
            <a:schemeClr val="accent4"/>
          </a:solidFill>
        </a:ln>
      </c:spPr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latin typeface="+mj-lt"/>
                <a:cs typeface="Futura LT Book"/>
              </a:defRPr>
            </a:pPr>
            <a:r>
              <a:rPr lang="en-US">
                <a:latin typeface="+mj-lt"/>
                <a:cs typeface="Futura LT Book"/>
              </a:rPr>
              <a:t>Title</a:t>
            </a:r>
          </a:p>
        </c:rich>
      </c:tx>
      <c:layout>
        <c:manualLayout>
          <c:xMode val="edge"/>
          <c:yMode val="edge"/>
          <c:x val="2.2451279527559102E-2"/>
          <c:y val="3.125E-2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C3-4B6F-922E-CFED494A0E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r"/>
      <c:overlay val="0"/>
      <c:txPr>
        <a:bodyPr/>
        <a:lstStyle/>
        <a:p>
          <a:pPr>
            <a:defRPr>
              <a:latin typeface="+mj-lt"/>
              <a:cs typeface="Futura LT Book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2A640-6402-B041-B728-DA06EB0DF867}" type="datetimeFigureOut">
              <a:rPr lang="en-US" smtClean="0">
                <a:latin typeface="Futura LT Book"/>
                <a:ea typeface="Futura LT Book"/>
                <a:cs typeface="Futura LT Book"/>
              </a:rPr>
              <a:t>6/9/2022</a:t>
            </a:fld>
            <a:endParaRPr lang="en-US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055B7-2AC7-144F-A018-3F65DE3300BA}" type="slidenum">
              <a:rPr lang="en-US" smtClean="0">
                <a:latin typeface="Futura LT Book"/>
                <a:ea typeface="Futura LT Book"/>
                <a:cs typeface="Futura LT Book"/>
              </a:rPr>
              <a:t>‹#›</a:t>
            </a:fld>
            <a:endParaRPr lang="en-US">
              <a:latin typeface="Futura LT Book"/>
              <a:ea typeface="Futura LT Book"/>
              <a:cs typeface="Futura LT Book"/>
            </a:endParaRPr>
          </a:p>
        </p:txBody>
      </p:sp>
    </p:spTree>
    <p:extLst>
      <p:ext uri="{BB962C8B-B14F-4D97-AF65-F5344CB8AC3E}">
        <p14:creationId xmlns:p14="http://schemas.microsoft.com/office/powerpoint/2010/main" val="20134596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6-07T16:26:34.185"/>
    </inkml:context>
    <inkml:brush xml:id="br0">
      <inkml:brushProperty name="width" value="0.3" units="cm"/>
      <inkml:brushProperty name="height" value="0.6" units="cm"/>
      <inkml:brushProperty name="color" value="#E6E6E6"/>
      <inkml:brushProperty name="tip" value="rectangle"/>
      <inkml:brushProperty name="rasterOp" value="maskPen"/>
    </inkml:brush>
  </inkml:definitions>
  <inkml:trace contextRef="#ctx0" brushRef="#br0">3619 8523 16383 0 0,'-3'-3'0'0'0,"0"-1"0"0"0</inkml:trace>
</inkml:ink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>
                <a:latin typeface="Futura LT Book"/>
                <a:ea typeface="Futura LT Book"/>
                <a:cs typeface="Futura LT Book"/>
              </a:defRPr>
            </a:lvl1pPr>
          </a:lstStyle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sym typeface="Calibri"/>
              </a:rPr>
              <a:pPr algn="r"/>
              <a:t>‹#›</a:t>
            </a:fld>
            <a:endParaRPr lang="en-US" sz="12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0209859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Futura LT Book"/>
        <a:ea typeface="Futura LT Book"/>
        <a:cs typeface="Futura LT Book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latin typeface="Futura Bk" panose="020B05020202040203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>
                <a:solidFill>
                  <a:schemeClr val="dk1"/>
                </a:solidFill>
                <a:sym typeface="Calibri"/>
              </a:rPr>
              <a:pPr algn="r"/>
              <a:t>2</a:t>
            </a:fld>
            <a:endParaRPr lang="en-US" sz="13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0399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Book"/>
                <a:cs typeface="Futura LT Book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22</a:t>
            </a:fld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Book"/>
              <a:cs typeface="Futura LT Book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1200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Book"/>
                <a:cs typeface="Futura LT Book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24</a:t>
            </a:fld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Book"/>
              <a:cs typeface="Futura LT Book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6592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5619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17788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90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5113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72085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9911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71045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sym typeface="Calibri"/>
              </a:rPr>
              <a:pPr algn="r"/>
              <a:t>35</a:t>
            </a:fld>
            <a:endParaRPr lang="en-US" sz="13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9350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I don’t have issues with verbal dyspraxia for example, 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sym typeface="Calibri"/>
              </a:rPr>
              <a:pPr algn="r"/>
              <a:t>11</a:t>
            </a:fld>
            <a:endParaRPr lang="en-US" sz="12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87699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sym typeface="Calibri"/>
              </a:rPr>
              <a:pPr algn="r"/>
              <a:t>36</a:t>
            </a:fld>
            <a:endParaRPr lang="en-US" sz="13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52410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Please don’t forget to complete the survey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>
                <a:solidFill>
                  <a:schemeClr val="dk1"/>
                </a:solidFill>
                <a:sym typeface="Calibri"/>
              </a:rPr>
              <a:pPr algn="r"/>
              <a:t>37</a:t>
            </a:fld>
            <a:endParaRPr lang="en-US" sz="1300">
              <a:solidFill>
                <a:schemeClr val="dk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4132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2547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2626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7577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206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 slide -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Green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Copyright footer: </a:t>
            </a:r>
            <a:r>
              <a:rPr lang="en-US" sz="1400"/>
              <a:t>© This is Milk 2020 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Divider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– Text – Yellow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</a:t>
            </a:r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Date format: </a:t>
            </a:r>
            <a:fld id="{D7625AD9-2C31-4038-8DCB-BE828743E0C7}" type="datetime5">
              <a:rPr lang="en-US" sz="1400" smtClean="0"/>
              <a:pPr marL="0" lvl="0" indent="0" algn="l" rtl="0">
                <a:lnSpc>
                  <a:spcPct val="133333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t>9-Jun-22</a:t>
            </a:fld>
            <a:endParaRPr lang="en-US" sz="1400">
              <a:latin typeface="Futura LT Book"/>
              <a:ea typeface="Futura LT Book"/>
              <a:cs typeface="Futura LT Book"/>
              <a:sym typeface="Montserrat"/>
            </a:endParaRP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Font / Weight: Futura LT</a:t>
            </a:r>
            <a:r>
              <a:rPr lang="en-US" sz="1400" baseline="0">
                <a:latin typeface="Futura LT Book"/>
                <a:ea typeface="Futura LT Book"/>
                <a:cs typeface="Futura LT Book"/>
                <a:sym typeface="Montserrat"/>
              </a:rPr>
              <a:t> Book - Regular</a:t>
            </a:r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Title font size: 32pt</a:t>
            </a:r>
          </a:p>
          <a:p>
            <a:pPr marL="0" marR="0" lvl="0" indent="0" algn="l" defTabSz="914400" rtl="0" eaLnBrk="1" fontAlgn="auto" latinLnBrk="0" hangingPunct="1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400">
                <a:latin typeface="Futura LT Book"/>
                <a:ea typeface="Futura LT Book"/>
                <a:cs typeface="Futura LT Book"/>
                <a:sym typeface="Montserrat"/>
              </a:rPr>
              <a:t>Left Aligned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>
              <a:latin typeface="Futura LT Book"/>
              <a:ea typeface="Futura LT Book"/>
              <a:cs typeface="Futura LT 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Futura LT Book"/>
              <a:ea typeface="Futura LT Book"/>
              <a:cs typeface="Futura LT Book"/>
            </a:endParaRPr>
          </a:p>
        </p:txBody>
      </p:sp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7227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Book"/>
                <a:cs typeface="Futura LT Book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Book"/>
              <a:cs typeface="Futura LT Book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847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Book"/>
                <a:cs typeface="Futura LT Book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20</a:t>
            </a:fld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Book"/>
              <a:cs typeface="Futura LT Book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63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 - Title - Mint">
  <p:cSld name="TiM - Title - Mi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7" descr="TITLE PAGES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6118" y="-3085"/>
            <a:ext cx="7275564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7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2A6713B-C710-4D3F-BCC3-F28AB30E1F39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25" name="Google Shape;25;p27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Google Shape;27;p27"/>
          <p:cNvSpPr txBox="1">
            <a:spLocks noGrp="1"/>
          </p:cNvSpPr>
          <p:nvPr>
            <p:ph type="body" idx="1"/>
          </p:nvPr>
        </p:nvSpPr>
        <p:spPr>
          <a:xfrm>
            <a:off x="461156" y="3865612"/>
            <a:ext cx="7345362" cy="10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FCCD3BA-D75F-7A63-417F-EEF6DCD6A8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FFE0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9FBBF7D5-2175-47EC-9D2A-4CDE3001F252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0E6A9BDB-6A4E-428C-A9CF-8655C7B47E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93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60B7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9FBBF7D5-2175-47EC-9D2A-4CDE3001F252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0E6A9BDB-6A4E-428C-A9CF-8655C7B47E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15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9FBBF7D5-2175-47EC-9D2A-4CDE3001F252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31E4A8FD-68EE-4715-8338-7221D1DB2F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0" y="2171"/>
            <a:ext cx="1770003" cy="63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861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TP - Bar Graph" preserve="1">
  <p:cSld name="TiM - Bar Graph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9D1A3AA6-9E61-430F-B119-7027B1B9D01B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4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5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Chart 1"/>
          <p:cNvGraphicFramePr/>
          <p:nvPr userDrawn="1">
            <p:extLst>
              <p:ext uri="{D42A27DB-BD31-4B8C-83A1-F6EECF244321}">
                <p14:modId xmlns:p14="http://schemas.microsoft.com/office/powerpoint/2010/main" val="4135851490"/>
              </p:ext>
            </p:extLst>
          </p:nvPr>
        </p:nvGraphicFramePr>
        <p:xfrm>
          <a:off x="1524000" y="825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2764FD4-58EC-44CC-889B-052C1AA7EA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Donut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fld id="{A98133BF-DB68-4995-948A-C444D1CAE5CB}" type="datetime5">
              <a:rPr lang="en-US" smtClean="0"/>
              <a:t>9-Jun-22</a:t>
            </a:fld>
            <a:endParaRPr lang="en-US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2020 </a:t>
            </a:r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graphicFrame>
        <p:nvGraphicFramePr>
          <p:cNvPr id="6" name="Chart 5"/>
          <p:cNvGraphicFramePr/>
          <p:nvPr userDrawn="1">
            <p:extLst>
              <p:ext uri="{D42A27DB-BD31-4B8C-83A1-F6EECF244321}">
                <p14:modId xmlns:p14="http://schemas.microsoft.com/office/powerpoint/2010/main" val="2853021426"/>
              </p:ext>
            </p:extLst>
          </p:nvPr>
        </p:nvGraphicFramePr>
        <p:xfrm>
          <a:off x="447675" y="35877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ECBBCC5-AEF0-4385-9885-46DDEF32EE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16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Text -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2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</a:t>
            </a: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A0C1E8E-A690-4C79-A7AB-910EA58FFF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DCC784C9-344B-4141-843E-85D6BCBF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A98133BF-DB68-4995-948A-C444D1CAE5CB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D66C4A2-D3EF-4A61-877B-F7A308F52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2020 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6833B13-1158-47A0-864D-4C303747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11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 - Text -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3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636B248D-2FAB-49B4-AD31-31BC445EA5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1FDE18CB-24EC-4C7D-85BB-CA85081D6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A98133BF-DB68-4995-948A-C444D1CAE5CB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43840595-A9C9-40BC-A76C-F98C76B2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2020 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0776AAB6-C0E0-4379-987C-7D041A5A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700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TiM -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j-lt"/>
                <a:ea typeface="Futura LT Book"/>
                <a:cs typeface="Futura LT Book"/>
              </a:defRPr>
            </a:lvl1pPr>
            <a:lvl2pPr>
              <a:defRPr sz="2100">
                <a:latin typeface="+mj-lt"/>
                <a:ea typeface="Futura LT Book"/>
                <a:cs typeface="Futura LT Book"/>
              </a:defRPr>
            </a:lvl2pPr>
            <a:lvl3pPr>
              <a:defRPr sz="1800">
                <a:latin typeface="+mj-lt"/>
                <a:ea typeface="Futura LT Book"/>
                <a:cs typeface="Futura LT Book"/>
              </a:defRPr>
            </a:lvl3pPr>
            <a:lvl4pPr>
              <a:defRPr sz="1500">
                <a:latin typeface="+mj-lt"/>
                <a:ea typeface="Futura LT Book"/>
                <a:cs typeface="Futura LT Book"/>
              </a:defRPr>
            </a:lvl4pPr>
            <a:lvl5pPr>
              <a:defRPr sz="1500">
                <a:latin typeface="+mj-lt"/>
                <a:ea typeface="Futura LT Book"/>
                <a:cs typeface="Futura LT Book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+mj-lt"/>
                <a:ea typeface="Futura LT Book"/>
                <a:cs typeface="Futura LT Book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FE80BD6-558D-45AC-BCC9-4647BD38DE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807E6176-6402-4F2D-BDD6-2A60B4F89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A98133BF-DB68-4995-948A-C444D1CAE5CB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921F34FE-0937-4032-B37F-3C4F1CCE7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2020 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FB6EBEFC-6C3F-4A7C-8734-EA2E60E2C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695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 - Title - Yellow">
  <p:cSld name="TiM - Title - Yellow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5" descr="TITLE PAGES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68436" y="0"/>
            <a:ext cx="7275564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ED528AD-4EAE-4E34-A7E1-66BAC0706C49}" type="datetime4">
              <a:rPr lang="en-US" smtClean="0"/>
              <a:t>June 9, 2022</a:t>
            </a:fld>
            <a:endParaRPr lang="en-US"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Google Shape;15;p25"/>
          <p:cNvSpPr txBox="1">
            <a:spLocks noGrp="1"/>
          </p:cNvSpPr>
          <p:nvPr>
            <p:ph type="body" idx="1"/>
          </p:nvPr>
        </p:nvSpPr>
        <p:spPr>
          <a:xfrm>
            <a:off x="461156" y="3865612"/>
            <a:ext cx="7345362" cy="10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45DD1D4-6339-442A-BC53-39042C82F8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801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Colour BG - Title Slide - Yellow">
  <p:cSld name="Full Colour BG - Title Slide - Yellow">
    <p:bg>
      <p:bgPr>
        <a:solidFill>
          <a:srgbClr val="F9D62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A762FCDB-1A26-4C79-878E-F7FD988BE8C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Google Shape;62;p32">
            <a:extLst>
              <a:ext uri="{FF2B5EF4-FFF2-40B4-BE49-F238E27FC236}">
                <a16:creationId xmlns:a16="http://schemas.microsoft.com/office/drawing/2014/main" id="{9014925E-8CE2-4D3C-BF70-55ADCBFF615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86A777A3-EE51-47FE-BA3A-B4F3F42341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EB216BE-6CA6-454C-9319-30536B10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91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M - Mint" preserve="1">
  <p:cSld name="6_TIM - pi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30" descr="TITLE PAGES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68436" y="0"/>
            <a:ext cx="7275564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30"/>
          <p:cNvSpPr txBox="1">
            <a:spLocks noGrp="1"/>
          </p:cNvSpPr>
          <p:nvPr>
            <p:ph type="title"/>
          </p:nvPr>
        </p:nvSpPr>
        <p:spPr>
          <a:xfrm>
            <a:off x="458035" y="365312"/>
            <a:ext cx="5050069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2400" b="0" i="0" u="none" strike="noStrike" cap="none" dirty="0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6AB31E8D-EC53-4613-AF6C-8D0129458E91}" type="datetime5">
              <a:rPr lang="en-US" smtClean="0"/>
              <a:t>9-Jun-22</a:t>
            </a:fld>
            <a:endParaRPr lang="en-US"/>
          </a:p>
        </p:txBody>
      </p:sp>
      <p:sp>
        <p:nvSpPr>
          <p:cNvPr id="46" name="Google Shape;46;p30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Google Shape;48;p30"/>
          <p:cNvSpPr txBox="1">
            <a:spLocks noGrp="1"/>
          </p:cNvSpPr>
          <p:nvPr>
            <p:ph type="body" idx="1"/>
          </p:nvPr>
        </p:nvSpPr>
        <p:spPr>
          <a:xfrm>
            <a:off x="461156" y="2569468"/>
            <a:ext cx="7345362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n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9" name="Google Shape;49;p30"/>
          <p:cNvSpPr txBox="1">
            <a:spLocks noGrp="1"/>
          </p:cNvSpPr>
          <p:nvPr>
            <p:ph type="body" idx="2"/>
          </p:nvPr>
        </p:nvSpPr>
        <p:spPr>
          <a:xfrm>
            <a:off x="449263" y="1621861"/>
            <a:ext cx="7345362" cy="50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0A9B6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0A9B6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92CB9BD5-AD20-4A6C-BC06-A35F14B377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659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 Colour BG - Title Slide - Mint">
  <p:cSld name="2_Full Colour BG - Title Slide - Mint">
    <p:bg>
      <p:bgPr>
        <a:solidFill>
          <a:srgbClr val="60B7AC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93746DB9-611F-404E-88C9-9D51426F2CC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Google Shape;62;p32">
            <a:extLst>
              <a:ext uri="{FF2B5EF4-FFF2-40B4-BE49-F238E27FC236}">
                <a16:creationId xmlns:a16="http://schemas.microsoft.com/office/drawing/2014/main" id="{B424FF13-21ED-45F5-80E5-867D27AE568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1C865E95-0359-4181-B717-B9D7669B993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43B15D4-BE34-4460-917D-A50652DB07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56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 - Title - Mint">
  <p:cSld name="TiM - Title - Mi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ABF6EA6-993C-4C76-8F6A-300BA1C6DF57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25" name="Google Shape;25;p27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Google Shape;27;p27"/>
          <p:cNvSpPr txBox="1">
            <a:spLocks noGrp="1"/>
          </p:cNvSpPr>
          <p:nvPr>
            <p:ph type="body" idx="1"/>
          </p:nvPr>
        </p:nvSpPr>
        <p:spPr>
          <a:xfrm>
            <a:off x="461156" y="3865612"/>
            <a:ext cx="7345362" cy="10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M - Mint" preserve="1">
  <p:cSld name="6_TIM - pi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 txBox="1">
            <a:spLocks noGrp="1"/>
          </p:cNvSpPr>
          <p:nvPr>
            <p:ph type="title"/>
          </p:nvPr>
        </p:nvSpPr>
        <p:spPr>
          <a:xfrm>
            <a:off x="458035" y="365312"/>
            <a:ext cx="5050069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2400" b="0" i="0" u="none" strike="noStrike" cap="none" dirty="0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0E0855-781B-48C2-8170-22EF62875968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46" name="Google Shape;46;p30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Google Shape;48;p30"/>
          <p:cNvSpPr txBox="1">
            <a:spLocks noGrp="1"/>
          </p:cNvSpPr>
          <p:nvPr>
            <p:ph type="body" idx="1"/>
          </p:nvPr>
        </p:nvSpPr>
        <p:spPr>
          <a:xfrm>
            <a:off x="461156" y="2569468"/>
            <a:ext cx="7345362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n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30"/>
          <p:cNvSpPr txBox="1">
            <a:spLocks noGrp="1"/>
          </p:cNvSpPr>
          <p:nvPr>
            <p:ph type="body" idx="2"/>
          </p:nvPr>
        </p:nvSpPr>
        <p:spPr>
          <a:xfrm>
            <a:off x="449263" y="1621861"/>
            <a:ext cx="7345362" cy="50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0A9B6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0A9B6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74024C7F-0BC9-4CF4-B233-2ED9CACAA4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659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 Colour BG - Title Slide - Mint" preserve="1">
  <p:cSld name="3_Full Colour BG - Title Slide - Mint">
    <p:bg>
      <p:bgPr>
        <a:solidFill>
          <a:srgbClr val="E13E47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93746DB9-611F-404E-88C9-9D51426F2CC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3D7BECD-E19C-4136-86E2-1BD0761B7F4A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5" name="Google Shape;62;p32">
            <a:extLst>
              <a:ext uri="{FF2B5EF4-FFF2-40B4-BE49-F238E27FC236}">
                <a16:creationId xmlns:a16="http://schemas.microsoft.com/office/drawing/2014/main" id="{B424FF13-21ED-45F5-80E5-867D27AE568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1C865E95-0359-4181-B717-B9D7669B993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686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Colour BG - Title Slide - Yellow">
  <p:cSld name="Full Colour BG - Title Slide - Yellow">
    <p:bg>
      <p:bgPr>
        <a:solidFill>
          <a:srgbClr val="F9D62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A762FCDB-1A26-4C79-878E-F7FD988BE8C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7A6CA8B5-83B0-438E-A813-3E5962E6C6BB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86A777A3-EE51-47FE-BA3A-B4F3F42341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62;p32">
            <a:extLst>
              <a:ext uri="{FF2B5EF4-FFF2-40B4-BE49-F238E27FC236}">
                <a16:creationId xmlns:a16="http://schemas.microsoft.com/office/drawing/2014/main" id="{2768BA4C-05CE-43A9-8A2E-EA2F40AAB9E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</p:spTree>
    <p:extLst>
      <p:ext uri="{BB962C8B-B14F-4D97-AF65-F5344CB8AC3E}">
        <p14:creationId xmlns:p14="http://schemas.microsoft.com/office/powerpoint/2010/main" val="37305254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TP - Speaker Title">
  <p:cSld name="DTP - Speaker Title - Plai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>
            <a:spLocks noGrp="1"/>
          </p:cNvSpPr>
          <p:nvPr>
            <p:ph type="title"/>
          </p:nvPr>
        </p:nvSpPr>
        <p:spPr>
          <a:xfrm>
            <a:off x="0" y="1745367"/>
            <a:ext cx="9144000" cy="543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672AF182-F777-4ABF-A2F5-AE072BEE2344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83" name="Google Shape;83;p39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84" name="Google Shape;84;p39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8BFC0B13-313B-4AE1-9B9D-BD552FD6D5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4_TIM - yellow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FFE0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F1D55E86-8F87-47E2-BCE3-57AECECB6F7D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B1AB6D6D-2C4C-4748-BE2D-ABE9E56583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344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66C0B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74B82942-F5FE-4E0C-A15B-BEA2578CCA35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A picture containing woman, player, holding, ball&#10;&#10;Description automatically generated">
            <a:extLst>
              <a:ext uri="{FF2B5EF4-FFF2-40B4-BE49-F238E27FC236}">
                <a16:creationId xmlns:a16="http://schemas.microsoft.com/office/drawing/2014/main" id="{3F98A32A-3944-4EB2-AA39-011F321AAD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67882" y="-5770"/>
            <a:ext cx="1876118" cy="80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32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B56706D-33CE-46FE-8C94-4589AB12E955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02829052-47FE-477A-81CD-09545A5558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9607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FFE0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1E076FD-55CA-4631-A523-0168DEAAB116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27D80F6A-253D-4209-863A-3E9B23E54C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934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M - Mint">
  <p:cSld name="8_TIM - red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31" descr="TITLE PAGES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80051" y="0"/>
            <a:ext cx="7275564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31"/>
          <p:cNvSpPr txBox="1">
            <a:spLocks noGrp="1"/>
          </p:cNvSpPr>
          <p:nvPr>
            <p:ph type="title"/>
          </p:nvPr>
        </p:nvSpPr>
        <p:spPr>
          <a:xfrm>
            <a:off x="458035" y="365312"/>
            <a:ext cx="5050069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2B7E1B4-63B6-4E7E-8711-F886E95246A2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4" name="Google Shape;54;p3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55" name="Google Shape;55;p3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461156" y="2569468"/>
            <a:ext cx="7345362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 dirty="0">
                <a:solidFill>
                  <a:srgbClr val="1D1D1B"/>
                </a:solidFill>
                <a:latin typeface="+mn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449263" y="1621861"/>
            <a:ext cx="7345362" cy="50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E13E47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E13E47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852E25B-3317-4B64-BCBC-90C17B41FE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64958" y="0"/>
            <a:ext cx="1770003" cy="6354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66C0B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7F271BE-C9B8-40FB-989C-A7CEC52A9658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A picture containing woman, player, holding, ball&#10;&#10;Description automatically generated">
            <a:extLst>
              <a:ext uri="{FF2B5EF4-FFF2-40B4-BE49-F238E27FC236}">
                <a16:creationId xmlns:a16="http://schemas.microsoft.com/office/drawing/2014/main" id="{2B8B69A3-CA5E-4BB0-82C1-7D12F572A6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76118" cy="80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150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C209A27-6129-45B0-AD8F-AC48EC275011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3E03A389-DC19-4960-8A61-4127BCED09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861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TP - Bar Graph" preserve="1">
  <p:cSld name="TiM - Bar Graph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941698F8-BA3B-4FE2-BB12-7D551058673F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4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2021</a:t>
            </a:r>
          </a:p>
        </p:txBody>
      </p:sp>
      <p:sp>
        <p:nvSpPr>
          <p:cNvPr id="5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Chart 1"/>
          <p:cNvGraphicFramePr/>
          <p:nvPr userDrawn="1">
            <p:extLst>
              <p:ext uri="{D42A27DB-BD31-4B8C-83A1-F6EECF244321}">
                <p14:modId xmlns:p14="http://schemas.microsoft.com/office/powerpoint/2010/main" val="4135851490"/>
              </p:ext>
            </p:extLst>
          </p:nvPr>
        </p:nvGraphicFramePr>
        <p:xfrm>
          <a:off x="1524000" y="825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6A035AAA-09F1-490F-BD22-A6BF3A9071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4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Donut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fld id="{026E5770-D860-438C-8159-2642379DC724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2021</a:t>
            </a:r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graphicFrame>
        <p:nvGraphicFramePr>
          <p:cNvPr id="6" name="Chart 5"/>
          <p:cNvGraphicFramePr/>
          <p:nvPr userDrawn="1">
            <p:extLst>
              <p:ext uri="{D42A27DB-BD31-4B8C-83A1-F6EECF244321}">
                <p14:modId xmlns:p14="http://schemas.microsoft.com/office/powerpoint/2010/main" val="2853021426"/>
              </p:ext>
            </p:extLst>
          </p:nvPr>
        </p:nvGraphicFramePr>
        <p:xfrm>
          <a:off x="447675" y="35877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5CA225F7-D4EE-4EF2-BAD5-7245B279D9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16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 - 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2500"/>
          </a:xfrm>
          <a:prstGeom prst="rect">
            <a:avLst/>
          </a:prstGeom>
        </p:spPr>
        <p:txBody>
          <a:bodyPr vert="horz"/>
          <a:lstStyle>
            <a:lvl1pPr>
              <a:defRPr sz="3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344613"/>
            <a:ext cx="8229600" cy="3241675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+mj-lt"/>
                <a:ea typeface="Futura LT Book"/>
                <a:cs typeface="Futura LT Book"/>
              </a:defRPr>
            </a:lvl1pPr>
            <a:lvl2pPr>
              <a:defRPr sz="2400">
                <a:latin typeface="+mj-lt"/>
                <a:ea typeface="Futura LT Book"/>
                <a:cs typeface="Futura LT Book"/>
              </a:defRPr>
            </a:lvl2pPr>
            <a:lvl3pPr>
              <a:defRPr sz="2400">
                <a:latin typeface="+mj-lt"/>
                <a:ea typeface="Futura LT Book"/>
                <a:cs typeface="Futura LT Book"/>
              </a:defRPr>
            </a:lvl3pPr>
            <a:lvl4pPr>
              <a:defRPr sz="2400">
                <a:latin typeface="+mj-lt"/>
                <a:ea typeface="Futura LT Book"/>
                <a:cs typeface="Futura LT Book"/>
              </a:defRPr>
            </a:lvl4pPr>
            <a:lvl5pPr>
              <a:defRPr sz="2400">
                <a:latin typeface="+mj-lt"/>
                <a:ea typeface="Futura LT Book"/>
                <a:cs typeface="Futura LT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A841A1D7-1EB0-4864-9ECB-54DE4A601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F53F2C9D-4EC6-4061-A658-322C37EC7228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73C2C3E4-0E8D-4CAD-81D1-14CBE41975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2021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ADCB5574-E91F-44B7-9BFE-0308C9B165D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pic>
        <p:nvPicPr>
          <p:cNvPr id="12" name="Picture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BDF1E1B6-8401-4415-B8D0-5F85BC3C86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1566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Text -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2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</a:t>
            </a: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DCC784C9-344B-4141-843E-85D6BCBF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64D5B810-CCD9-49C5-BC79-538713DB18CC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D66C4A2-D3EF-4A61-877B-F7A308F52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2021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6833B13-1158-47A0-864D-4C303747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C2C57416-2A31-4C2C-B824-5FD74D4FE4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113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 - Text -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3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1FDE18CB-24EC-4C7D-85BB-CA85081D6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A8107120-D3A7-40E9-A67E-132CCDD63803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43840595-A9C9-40BC-A76C-F98C76B2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2021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0776AAB6-C0E0-4379-987C-7D041A5A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02BDFF32-03EE-445F-95F7-D59EAE29F3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24700" y="-4600"/>
            <a:ext cx="2019300" cy="8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700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TP - Title -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© This is Milk 2021</a:t>
            </a:r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2500"/>
          </a:xfrm>
          <a:prstGeom prst="rect">
            <a:avLst/>
          </a:prstGeom>
        </p:spPr>
        <p:txBody>
          <a:bodyPr vert="horz"/>
          <a:lstStyle>
            <a:lvl1pPr>
              <a:defRPr sz="3200" b="0" i="0">
                <a:latin typeface="Futura LT Book"/>
                <a:cs typeface="Futura LT Book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57200" y="1181100"/>
            <a:ext cx="8229600" cy="34051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Futura LT Book"/>
              </a:defRPr>
            </a:lvl1pPr>
          </a:lstStyle>
          <a:p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82650406-B5C1-4BA5-8BB9-7DFC55C7F10B}"/>
              </a:ext>
            </a:extLst>
          </p:cNvPr>
          <p:cNvSpPr/>
          <p:nvPr userDrawn="1"/>
        </p:nvSpPr>
        <p:spPr>
          <a:xfrm>
            <a:off x="-23295" y="-22820"/>
            <a:ext cx="9167295" cy="5737820"/>
          </a:xfrm>
          <a:custGeom>
            <a:avLst/>
            <a:gdLst>
              <a:gd name="connsiteX0" fmla="*/ 0 w 9217024"/>
              <a:gd name="connsiteY0" fmla="*/ 0 h 5715000"/>
              <a:gd name="connsiteX1" fmla="*/ 9217024 w 9217024"/>
              <a:gd name="connsiteY1" fmla="*/ 0 h 5715000"/>
              <a:gd name="connsiteX2" fmla="*/ 9217024 w 9217024"/>
              <a:gd name="connsiteY2" fmla="*/ 5715000 h 5715000"/>
              <a:gd name="connsiteX3" fmla="*/ 0 w 9217024"/>
              <a:gd name="connsiteY3" fmla="*/ 5715000 h 5715000"/>
              <a:gd name="connsiteX4" fmla="*/ 0 w 9217024"/>
              <a:gd name="connsiteY4" fmla="*/ 0 h 5715000"/>
              <a:gd name="connsiteX0" fmla="*/ 0 w 9217024"/>
              <a:gd name="connsiteY0" fmla="*/ 0 h 5715000"/>
              <a:gd name="connsiteX1" fmla="*/ 9217024 w 9217024"/>
              <a:gd name="connsiteY1" fmla="*/ 0 h 5715000"/>
              <a:gd name="connsiteX2" fmla="*/ 8372367 w 9217024"/>
              <a:gd name="connsiteY2" fmla="*/ 4932336 h 5715000"/>
              <a:gd name="connsiteX3" fmla="*/ 0 w 9217024"/>
              <a:gd name="connsiteY3" fmla="*/ 5715000 h 5715000"/>
              <a:gd name="connsiteX4" fmla="*/ 0 w 9217024"/>
              <a:gd name="connsiteY4" fmla="*/ 0 h 5715000"/>
              <a:gd name="connsiteX0" fmla="*/ 0 w 9217024"/>
              <a:gd name="connsiteY0" fmla="*/ 0 h 5715000"/>
              <a:gd name="connsiteX1" fmla="*/ 9217024 w 9217024"/>
              <a:gd name="connsiteY1" fmla="*/ 0 h 5715000"/>
              <a:gd name="connsiteX2" fmla="*/ 8232882 w 9217024"/>
              <a:gd name="connsiteY2" fmla="*/ 4831597 h 5715000"/>
              <a:gd name="connsiteX3" fmla="*/ 0 w 9217024"/>
              <a:gd name="connsiteY3" fmla="*/ 5715000 h 5715000"/>
              <a:gd name="connsiteX4" fmla="*/ 0 w 9217024"/>
              <a:gd name="connsiteY4" fmla="*/ 0 h 5715000"/>
              <a:gd name="connsiteX0" fmla="*/ 7811 w 9224835"/>
              <a:gd name="connsiteY0" fmla="*/ 0 h 5273298"/>
              <a:gd name="connsiteX1" fmla="*/ 9224835 w 9224835"/>
              <a:gd name="connsiteY1" fmla="*/ 0 h 5273298"/>
              <a:gd name="connsiteX2" fmla="*/ 8240693 w 9224835"/>
              <a:gd name="connsiteY2" fmla="*/ 4831597 h 5273298"/>
              <a:gd name="connsiteX3" fmla="*/ 0 w 9224835"/>
              <a:gd name="connsiteY3" fmla="*/ 5273298 h 5273298"/>
              <a:gd name="connsiteX4" fmla="*/ 7811 w 9224835"/>
              <a:gd name="connsiteY4" fmla="*/ 0 h 5273298"/>
              <a:gd name="connsiteX0" fmla="*/ 23433 w 9240457"/>
              <a:gd name="connsiteY0" fmla="*/ 0 h 5591014"/>
              <a:gd name="connsiteX1" fmla="*/ 9240457 w 9240457"/>
              <a:gd name="connsiteY1" fmla="*/ 0 h 5591014"/>
              <a:gd name="connsiteX2" fmla="*/ 8256315 w 9240457"/>
              <a:gd name="connsiteY2" fmla="*/ 4831597 h 5591014"/>
              <a:gd name="connsiteX3" fmla="*/ 0 w 9240457"/>
              <a:gd name="connsiteY3" fmla="*/ 5591014 h 5591014"/>
              <a:gd name="connsiteX4" fmla="*/ 23433 w 9240457"/>
              <a:gd name="connsiteY4" fmla="*/ 0 h 5591014"/>
              <a:gd name="connsiteX0" fmla="*/ 23433 w 9240505"/>
              <a:gd name="connsiteY0" fmla="*/ 0 h 5591014"/>
              <a:gd name="connsiteX1" fmla="*/ 9240457 w 9240505"/>
              <a:gd name="connsiteY1" fmla="*/ 0 h 5591014"/>
              <a:gd name="connsiteX2" fmla="*/ 9240505 w 9240505"/>
              <a:gd name="connsiteY2" fmla="*/ 4668865 h 5591014"/>
              <a:gd name="connsiteX3" fmla="*/ 0 w 9240505"/>
              <a:gd name="connsiteY3" fmla="*/ 5591014 h 5591014"/>
              <a:gd name="connsiteX4" fmla="*/ 23433 w 9240505"/>
              <a:gd name="connsiteY4" fmla="*/ 0 h 5591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40505" h="5591014">
                <a:moveTo>
                  <a:pt x="23433" y="0"/>
                </a:moveTo>
                <a:lnTo>
                  <a:pt x="9240457" y="0"/>
                </a:lnTo>
                <a:cubicBezTo>
                  <a:pt x="9240473" y="1556288"/>
                  <a:pt x="9240489" y="3112577"/>
                  <a:pt x="9240505" y="4668865"/>
                </a:cubicBezTo>
                <a:lnTo>
                  <a:pt x="0" y="5591014"/>
                </a:lnTo>
                <a:cubicBezTo>
                  <a:pt x="2604" y="3833248"/>
                  <a:pt x="20829" y="1757766"/>
                  <a:pt x="234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Google Shape;108;p37">
            <a:extLst>
              <a:ext uri="{FF2B5EF4-FFF2-40B4-BE49-F238E27FC236}">
                <a16:creationId xmlns:a16="http://schemas.microsoft.com/office/drawing/2014/main" id="{45CCA933-507A-4226-84AF-C62C161AE0B8}"/>
              </a:ext>
            </a:extLst>
          </p:cNvPr>
          <p:cNvSpPr txBox="1">
            <a:spLocks noGrp="1"/>
          </p:cNvSpPr>
          <p:nvPr>
            <p:ph type="dt" idx="1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baseline="0">
                <a:solidFill>
                  <a:schemeClr val="dk1"/>
                </a:solidFill>
                <a:latin typeface="Futura Bk" panose="020B0502020204020303" pitchFamily="34" charset="0"/>
                <a:ea typeface="Poppins"/>
                <a:cs typeface="Poppins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ED43845-F535-40D5-87E3-E6AA88FF9A8E}" type="datetime2">
              <a:rPr lang="en-US" smtClean="0"/>
              <a:t>Thursday, June 9, 2022</a:t>
            </a:fld>
            <a:endParaRPr lang="en-GB"/>
          </a:p>
        </p:txBody>
      </p:sp>
      <p:sp>
        <p:nvSpPr>
          <p:cNvPr id="8" name="Google Shape;110;p37">
            <a:extLst>
              <a:ext uri="{FF2B5EF4-FFF2-40B4-BE49-F238E27FC236}">
                <a16:creationId xmlns:a16="http://schemas.microsoft.com/office/drawing/2014/main" id="{5CFD5A30-8D1F-4B5D-94FF-A38F9E865497}"/>
              </a:ext>
            </a:extLst>
          </p:cNvPr>
          <p:cNvSpPr txBox="1">
            <a:spLocks noGrp="1"/>
          </p:cNvSpPr>
          <p:nvPr>
            <p:ph type="sldNum" idx="13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baseline="0">
                <a:solidFill>
                  <a:schemeClr val="dk1"/>
                </a:solidFill>
                <a:latin typeface="Futura Bk" panose="020B0502020204020303" pitchFamily="34" charset="0"/>
                <a:ea typeface="Poppins"/>
                <a:cs typeface="Poppins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661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TP Divi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>
            <a:lvl1pPr algn="ctr">
              <a:defRPr b="0" i="0">
                <a:latin typeface="Futura LT Book"/>
                <a:cs typeface="Futura LT Book"/>
              </a:defRPr>
            </a:lvl1pPr>
          </a:lstStyle>
          <a:p>
            <a:r>
              <a:rPr lang="en-GB"/>
              <a:t>© This is Milk 2021</a:t>
            </a:r>
            <a:endParaRPr lang="en-US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47675" y="2641476"/>
            <a:ext cx="8424862" cy="543739"/>
          </a:xfrm>
          <a:prstGeom prst="rect">
            <a:avLst/>
          </a:prstGeom>
        </p:spPr>
        <p:txBody>
          <a:bodyPr vert="horz" anchor="t" anchorCtr="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>
            <a:lvl1pPr marL="0" indent="0" algn="l">
              <a:buFontTx/>
              <a:buNone/>
              <a:defRPr sz="3200" baseline="0">
                <a:solidFill>
                  <a:srgbClr val="000000"/>
                </a:solidFill>
                <a:latin typeface="Futura LT Book"/>
              </a:defRPr>
            </a:lvl1pPr>
            <a:lvl2pPr marL="342900" indent="0">
              <a:buNone/>
              <a:defRPr sz="3200" baseline="0">
                <a:solidFill>
                  <a:schemeClr val="bg1"/>
                </a:solidFill>
                <a:latin typeface="Montserrat Medium"/>
              </a:defRPr>
            </a:lvl2pPr>
            <a:lvl3pPr marL="685800" indent="0">
              <a:buNone/>
              <a:defRPr sz="3200" baseline="0">
                <a:solidFill>
                  <a:schemeClr val="bg1"/>
                </a:solidFill>
                <a:latin typeface="Montserrat Medium"/>
              </a:defRPr>
            </a:lvl3pPr>
            <a:lvl4pPr marL="1028700" indent="0">
              <a:buNone/>
              <a:defRPr sz="3200" baseline="0">
                <a:solidFill>
                  <a:schemeClr val="bg1"/>
                </a:solidFill>
                <a:latin typeface="Montserrat Medium"/>
              </a:defRPr>
            </a:lvl4pPr>
            <a:lvl5pPr marL="1371600" indent="0">
              <a:buNone/>
              <a:defRPr sz="3200" baseline="0">
                <a:solidFill>
                  <a:schemeClr val="bg1"/>
                </a:solidFill>
                <a:latin typeface="Montserrat Medium"/>
              </a:defRPr>
            </a:lvl5pPr>
          </a:lstStyle>
          <a:p>
            <a:pPr lvl="0"/>
            <a:r>
              <a:rPr lang="en-GB"/>
              <a:t>Click to edit Master text styles (32pt)</a:t>
            </a:r>
          </a:p>
        </p:txBody>
      </p:sp>
      <p:sp>
        <p:nvSpPr>
          <p:cNvPr id="5" name="Google Shape;108;p37">
            <a:extLst>
              <a:ext uri="{FF2B5EF4-FFF2-40B4-BE49-F238E27FC236}">
                <a16:creationId xmlns:a16="http://schemas.microsoft.com/office/drawing/2014/main" id="{905D89DF-E32A-4C76-BA92-2962D0024A8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baseline="0">
                <a:solidFill>
                  <a:schemeClr val="dk1"/>
                </a:solidFill>
                <a:latin typeface="Futura Bk" panose="020B0502020204020303" pitchFamily="34" charset="0"/>
                <a:ea typeface="Poppins"/>
                <a:cs typeface="Poppins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B48C01D-5D1F-40ED-B6B6-8827AC3A57E3}" type="datetime2">
              <a:rPr lang="en-US" smtClean="0"/>
              <a:t>Thursday, June 9, 2022</a:t>
            </a:fld>
            <a:endParaRPr lang="en-GB"/>
          </a:p>
        </p:txBody>
      </p:sp>
      <p:sp>
        <p:nvSpPr>
          <p:cNvPr id="6" name="Google Shape;110;p37">
            <a:extLst>
              <a:ext uri="{FF2B5EF4-FFF2-40B4-BE49-F238E27FC236}">
                <a16:creationId xmlns:a16="http://schemas.microsoft.com/office/drawing/2014/main" id="{FCEA469B-B355-4A58-B24E-9561FFC9E164}"/>
              </a:ext>
            </a:extLst>
          </p:cNvPr>
          <p:cNvSpPr txBox="1">
            <a:spLocks noGrp="1"/>
          </p:cNvSpPr>
          <p:nvPr>
            <p:ph type="sldNum" idx="13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baseline="0">
                <a:solidFill>
                  <a:schemeClr val="dk1"/>
                </a:solidFill>
                <a:latin typeface="Futura Bk" panose="020B0502020204020303" pitchFamily="34" charset="0"/>
                <a:ea typeface="Poppins"/>
                <a:cs typeface="Poppins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094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TP - Text - M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8035" y="365312"/>
            <a:ext cx="5050069" cy="98693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>
              <a:defRPr sz="3200" spc="50" baseline="0">
                <a:solidFill>
                  <a:srgbClr val="1D1D1B"/>
                </a:solidFill>
                <a:latin typeface="Futura LT Book"/>
              </a:defRPr>
            </a:lvl1pPr>
          </a:lstStyle>
          <a:p>
            <a:r>
              <a:rPr lang="en-GB"/>
              <a:t>Click to edit</a:t>
            </a:r>
            <a:br>
              <a:rPr lang="en-GB"/>
            </a:br>
            <a:r>
              <a:rPr lang="en-GB"/>
              <a:t>Master title style (32pt)</a:t>
            </a:r>
            <a:endParaRPr lang="en-US"/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Futura LT Book"/>
                <a:cs typeface="Futura LT Book"/>
              </a:defRPr>
            </a:lvl1pPr>
          </a:lstStyle>
          <a:p>
            <a:fld id="{0EAD424F-A4FC-4379-9688-A13B57EC1064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cs typeface="Futura LT Book"/>
              </a:defRPr>
            </a:lvl1pPr>
          </a:lstStyle>
          <a:p>
            <a:r>
              <a:rPr lang="en-US"/>
              <a:t>© This is Milk 2021</a:t>
            </a:r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61156" y="2569468"/>
            <a:ext cx="7345362" cy="2160686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Arial"/>
              <a:buChar char="•"/>
              <a:defRPr sz="2400" b="0" i="0">
                <a:solidFill>
                  <a:srgbClr val="1D1D1B"/>
                </a:solidFill>
                <a:latin typeface="Futura LT Book"/>
                <a:cs typeface="Futura LT Book"/>
              </a:defRPr>
            </a:lvl1pPr>
            <a:lvl2pPr marL="342900" indent="0">
              <a:buFontTx/>
              <a:buNone/>
              <a:defRPr sz="2400" b="0" i="0">
                <a:latin typeface="Montserrat Light"/>
                <a:cs typeface="Montserrat Light"/>
              </a:defRPr>
            </a:lvl2pPr>
            <a:lvl3pPr marL="685800" indent="0">
              <a:buFontTx/>
              <a:buNone/>
              <a:defRPr sz="2400" b="0" i="0">
                <a:latin typeface="Montserrat Light"/>
                <a:cs typeface="Montserrat Light"/>
              </a:defRPr>
            </a:lvl3pPr>
            <a:lvl4pPr marL="1028700" indent="0">
              <a:buFontTx/>
              <a:buNone/>
              <a:defRPr sz="2400" b="0" i="0">
                <a:latin typeface="Montserrat Light"/>
                <a:cs typeface="Montserrat Light"/>
              </a:defRPr>
            </a:lvl4pPr>
            <a:lvl5pPr marL="1371600" indent="0" algn="l">
              <a:buFontTx/>
              <a:buNone/>
              <a:defRPr sz="2400" b="0" i="0">
                <a:latin typeface="Montserrat Light"/>
                <a:cs typeface="Montserrat Light"/>
              </a:defRPr>
            </a:lvl5pPr>
            <a:lvl6pPr marL="17145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6pPr>
            <a:lvl7pPr marL="20574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7pPr>
            <a:lvl8pPr marL="24003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8pPr>
            <a:lvl9pPr marL="27432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0"/>
            <a:r>
              <a:rPr lang="en-GB"/>
              <a:t>Second level</a:t>
            </a:r>
          </a:p>
          <a:p>
            <a:pPr lvl="0"/>
            <a:r>
              <a:rPr lang="en-GB"/>
              <a:t>Third level</a:t>
            </a:r>
          </a:p>
          <a:p>
            <a:pPr lvl="0"/>
            <a:r>
              <a:rPr lang="en-GB"/>
              <a:t>Fourth level</a:t>
            </a:r>
          </a:p>
          <a:p>
            <a:pPr lvl="0"/>
            <a:r>
              <a:rPr lang="en-GB"/>
              <a:t>Fifth level</a:t>
            </a:r>
            <a:endParaRPr lang="en-US"/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449263" y="1621861"/>
            <a:ext cx="7345362" cy="5047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400" b="0" i="0" baseline="0">
                <a:solidFill>
                  <a:schemeClr val="tx2"/>
                </a:solidFill>
                <a:latin typeface="Futura LT Book"/>
                <a:cs typeface="Futura LT Book"/>
              </a:defRPr>
            </a:lvl1pPr>
            <a:lvl2pPr marL="342900" indent="0">
              <a:buFontTx/>
              <a:buNone/>
              <a:defRPr sz="2400" b="0" i="0">
                <a:latin typeface="Montserrat Light"/>
                <a:cs typeface="Montserrat Light"/>
              </a:defRPr>
            </a:lvl2pPr>
            <a:lvl3pPr marL="685800" indent="0">
              <a:buFontTx/>
              <a:buNone/>
              <a:defRPr sz="2400" b="0" i="0">
                <a:latin typeface="Montserrat Light"/>
                <a:cs typeface="Montserrat Light"/>
              </a:defRPr>
            </a:lvl3pPr>
            <a:lvl4pPr marL="1028700" indent="0">
              <a:buFontTx/>
              <a:buNone/>
              <a:defRPr sz="2400" b="0" i="0">
                <a:latin typeface="Montserrat Light"/>
                <a:cs typeface="Montserrat Light"/>
              </a:defRPr>
            </a:lvl4pPr>
            <a:lvl5pPr marL="1371600" indent="0" algn="l">
              <a:buFontTx/>
              <a:buNone/>
              <a:defRPr sz="2400" b="0" i="0">
                <a:latin typeface="Montserrat Light"/>
                <a:cs typeface="Montserrat Light"/>
              </a:defRPr>
            </a:lvl5pPr>
            <a:lvl6pPr marL="17145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6pPr>
            <a:lvl7pPr marL="20574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7pPr>
            <a:lvl8pPr marL="24003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8pPr>
            <a:lvl9pPr marL="2743200" indent="0" algn="l">
              <a:buFont typeface="Arial"/>
              <a:buNone/>
              <a:defRPr sz="2400" b="0" i="0">
                <a:latin typeface="Montserrat Light"/>
                <a:cs typeface="Montserrat Light"/>
              </a:defRPr>
            </a:lvl9pPr>
          </a:lstStyle>
          <a:p>
            <a:pPr lvl="0"/>
            <a:r>
              <a:rPr lang="en-GB"/>
              <a:t>Click to edit Master text styles (24pt)</a:t>
            </a:r>
          </a:p>
        </p:txBody>
      </p:sp>
    </p:spTree>
    <p:extLst>
      <p:ext uri="{BB962C8B-B14F-4D97-AF65-F5344CB8AC3E}">
        <p14:creationId xmlns:p14="http://schemas.microsoft.com/office/powerpoint/2010/main" val="887069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ull Colour BG - Title Slide - Grey">
  <p:cSld name="1_Full Colour BG Slide - Pink">
    <p:bg>
      <p:bgPr>
        <a:solidFill>
          <a:srgbClr val="F0A9B6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3"/>
          <p:cNvSpPr txBox="1"/>
          <p:nvPr/>
        </p:nvSpPr>
        <p:spPr>
          <a:xfrm>
            <a:off x="5300133" y="2421467"/>
            <a:ext cx="18466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>
              <a:solidFill>
                <a:schemeClr val="dk1"/>
              </a:solidFill>
              <a:latin typeface="Futura LT Book"/>
              <a:ea typeface="Futura LT Book"/>
              <a:cs typeface="Futura LT Book"/>
              <a:sym typeface="Montserrat Light"/>
            </a:endParaRPr>
          </a:p>
        </p:txBody>
      </p:sp>
      <p:sp>
        <p:nvSpPr>
          <p:cNvPr id="68" name="Google Shape;68;p33"/>
          <p:cNvSpPr txBox="1">
            <a:spLocks noGrp="1"/>
          </p:cNvSpPr>
          <p:nvPr>
            <p:ph type="title"/>
          </p:nvPr>
        </p:nvSpPr>
        <p:spPr>
          <a:xfrm>
            <a:off x="0" y="2397125"/>
            <a:ext cx="91440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61;p32">
            <a:extLst>
              <a:ext uri="{FF2B5EF4-FFF2-40B4-BE49-F238E27FC236}">
                <a16:creationId xmlns:a16="http://schemas.microsoft.com/office/drawing/2014/main" id="{2983A670-5B53-454E-9FA2-2AC577B2B5A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8" name="Google Shape;62;p32">
            <a:extLst>
              <a:ext uri="{FF2B5EF4-FFF2-40B4-BE49-F238E27FC236}">
                <a16:creationId xmlns:a16="http://schemas.microsoft.com/office/drawing/2014/main" id="{82A545F6-B070-4436-A46F-7D6176D7213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9" name="Google Shape;63;p32">
            <a:extLst>
              <a:ext uri="{FF2B5EF4-FFF2-40B4-BE49-F238E27FC236}">
                <a16:creationId xmlns:a16="http://schemas.microsoft.com/office/drawing/2014/main" id="{F3D1A135-CD4F-4E2D-8AE6-491E05168C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0D94EF22-DC0B-4B90-8074-F4D75750D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 - Title - Mint">
  <p:cSld name="TiM - Title - Mi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9757AB3-62C3-44D4-8316-39F1B66434CF}" type="datetime5">
              <a:rPr lang="en-US" smtClean="0"/>
              <a:t>9-Jun-22</a:t>
            </a:fld>
            <a:endParaRPr lang="en-US"/>
          </a:p>
        </p:txBody>
      </p:sp>
      <p:sp>
        <p:nvSpPr>
          <p:cNvPr id="25" name="Google Shape;25;p27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Google Shape;27;p27"/>
          <p:cNvSpPr txBox="1">
            <a:spLocks noGrp="1"/>
          </p:cNvSpPr>
          <p:nvPr>
            <p:ph type="body" idx="1"/>
          </p:nvPr>
        </p:nvSpPr>
        <p:spPr>
          <a:xfrm>
            <a:off x="461156" y="3865612"/>
            <a:ext cx="7345362" cy="10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M - Mint" preserve="1">
  <p:cSld name="6_TIM - pi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 txBox="1">
            <a:spLocks noGrp="1"/>
          </p:cNvSpPr>
          <p:nvPr>
            <p:ph type="title"/>
          </p:nvPr>
        </p:nvSpPr>
        <p:spPr>
          <a:xfrm>
            <a:off x="458035" y="365312"/>
            <a:ext cx="5050069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2400" b="0" i="0" u="none" strike="noStrike" cap="none" dirty="0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F85F6EC4-C263-40EC-AAD8-35A95ED24743}" type="datetime5">
              <a:rPr lang="en-US" smtClean="0"/>
              <a:t>9-Jun-22</a:t>
            </a:fld>
            <a:endParaRPr lang="en-US"/>
          </a:p>
        </p:txBody>
      </p:sp>
      <p:sp>
        <p:nvSpPr>
          <p:cNvPr id="46" name="Google Shape;46;p30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Google Shape;48;p30"/>
          <p:cNvSpPr txBox="1">
            <a:spLocks noGrp="1"/>
          </p:cNvSpPr>
          <p:nvPr>
            <p:ph type="body" idx="1"/>
          </p:nvPr>
        </p:nvSpPr>
        <p:spPr>
          <a:xfrm>
            <a:off x="461156" y="2569468"/>
            <a:ext cx="7345362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n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30"/>
          <p:cNvSpPr txBox="1">
            <a:spLocks noGrp="1"/>
          </p:cNvSpPr>
          <p:nvPr>
            <p:ph type="body" idx="2"/>
          </p:nvPr>
        </p:nvSpPr>
        <p:spPr>
          <a:xfrm>
            <a:off x="449263" y="1621861"/>
            <a:ext cx="7345362" cy="50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0A9B6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0A9B6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80659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 Colour BG - Title Slide - Mint">
  <p:cSld name="2_Full Colour BG Slide - Mint">
    <p:bg>
      <p:bgPr>
        <a:solidFill>
          <a:srgbClr val="60B7AC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93746DB9-611F-404E-88C9-9D51426F2CC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D83BC689-E60C-4733-9039-2CFD201CAF30}" type="datetime5">
              <a:rPr lang="en-US" smtClean="0"/>
              <a:t>9-Jun-22</a:t>
            </a:fld>
            <a:endParaRPr lang="en-US"/>
          </a:p>
        </p:txBody>
      </p:sp>
      <p:sp>
        <p:nvSpPr>
          <p:cNvPr id="5" name="Google Shape;62;p32">
            <a:extLst>
              <a:ext uri="{FF2B5EF4-FFF2-40B4-BE49-F238E27FC236}">
                <a16:creationId xmlns:a16="http://schemas.microsoft.com/office/drawing/2014/main" id="{B424FF13-21ED-45F5-80E5-867D27AE568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1C865E95-0359-4181-B717-B9D7669B993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 Colour BG - Title Slide - Mint" preserve="1">
  <p:cSld name="3_Full Colour BG - Title Slide - Mint">
    <p:bg>
      <p:bgPr>
        <a:solidFill>
          <a:srgbClr val="E13E47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93746DB9-611F-404E-88C9-9D51426F2CC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D83BC689-E60C-4733-9039-2CFD201CAF3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Google Shape;62;p32">
            <a:extLst>
              <a:ext uri="{FF2B5EF4-FFF2-40B4-BE49-F238E27FC236}">
                <a16:creationId xmlns:a16="http://schemas.microsoft.com/office/drawing/2014/main" id="{B424FF13-21ED-45F5-80E5-867D27AE568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1C865E95-0359-4181-B717-B9D7669B993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6860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Colour BG - Title Slide - Yellow">
  <p:cSld name="Full Colour BG - Title Slide - Yellow">
    <p:bg>
      <p:bgPr>
        <a:solidFill>
          <a:srgbClr val="F9D62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" name="Google Shape;61;p32">
            <a:extLst>
              <a:ext uri="{FF2B5EF4-FFF2-40B4-BE49-F238E27FC236}">
                <a16:creationId xmlns:a16="http://schemas.microsoft.com/office/drawing/2014/main" id="{A762FCDB-1A26-4C79-878E-F7FD988BE8C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E949A9E-9ACE-4C59-BE2C-FBFDB47A3941}" type="datetime5">
              <a:rPr lang="en-US" smtClean="0"/>
              <a:t>9-Jun-22</a:t>
            </a:fld>
            <a:endParaRPr lang="en-US"/>
          </a:p>
        </p:txBody>
      </p:sp>
      <p:sp>
        <p:nvSpPr>
          <p:cNvPr id="6" name="Google Shape;63;p32">
            <a:extLst>
              <a:ext uri="{FF2B5EF4-FFF2-40B4-BE49-F238E27FC236}">
                <a16:creationId xmlns:a16="http://schemas.microsoft.com/office/drawing/2014/main" id="{86A777A3-EE51-47FE-BA3A-B4F3F42341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62;p32">
            <a:extLst>
              <a:ext uri="{FF2B5EF4-FFF2-40B4-BE49-F238E27FC236}">
                <a16:creationId xmlns:a16="http://schemas.microsoft.com/office/drawing/2014/main" id="{2768BA4C-05CE-43A9-8A2E-EA2F40AAB9E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</p:spTree>
    <p:extLst>
      <p:ext uri="{BB962C8B-B14F-4D97-AF65-F5344CB8AC3E}">
        <p14:creationId xmlns:p14="http://schemas.microsoft.com/office/powerpoint/2010/main" val="373052546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4_TIM - yellow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3BC5CF4-3E46-47DB-98B7-8ADCD871B95E}" type="datetime5">
              <a:rPr lang="en-US" smtClean="0"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06344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66C0B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30291C0-1ADC-467C-A669-B4C568744825}" type="datetime5">
              <a:rPr lang="en-US" smtClean="0"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37321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2BC589E-A838-4795-90E0-AEB10A8C2B3E}" type="datetime5">
              <a:rPr lang="en-US" smtClean="0"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19607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FFE0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2E67724-3705-472E-BA90-51F0A4C7BEE3}" type="datetime5">
              <a:rPr lang="en-US" smtClean="0"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Futura LT Book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593422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60B7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A66DEA1-2A42-4981-B1FA-32F171EFB2EF}" type="datetime5">
              <a:rPr lang="en-US" smtClean="0"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35293A4C-375F-746F-AA6B-4693C6223F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15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ull Colour BG - Title Slide - Grey">
  <p:cSld name="2_Full Colour BG Slide - Grey">
    <p:bg>
      <p:bgPr>
        <a:solidFill>
          <a:srgbClr val="60B7AC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4"/>
          <p:cNvSpPr txBox="1"/>
          <p:nvPr/>
        </p:nvSpPr>
        <p:spPr>
          <a:xfrm>
            <a:off x="5300133" y="2421467"/>
            <a:ext cx="18466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>
              <a:solidFill>
                <a:schemeClr val="dk1"/>
              </a:solidFill>
              <a:latin typeface="Futura LT Book"/>
              <a:ea typeface="Futura LT Book"/>
              <a:cs typeface="Futura LT Book"/>
              <a:sym typeface="Montserrat Light"/>
            </a:endParaRPr>
          </a:p>
        </p:txBody>
      </p:sp>
      <p:sp>
        <p:nvSpPr>
          <p:cNvPr id="71" name="Google Shape;71;p34"/>
          <p:cNvSpPr txBox="1">
            <a:spLocks noGrp="1"/>
          </p:cNvSpPr>
          <p:nvPr>
            <p:ph type="title"/>
          </p:nvPr>
        </p:nvSpPr>
        <p:spPr>
          <a:xfrm>
            <a:off x="0" y="2397125"/>
            <a:ext cx="91440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" name="Google Shape;61;p32">
            <a:extLst>
              <a:ext uri="{FF2B5EF4-FFF2-40B4-BE49-F238E27FC236}">
                <a16:creationId xmlns:a16="http://schemas.microsoft.com/office/drawing/2014/main" id="{9749F0E0-356C-4E89-80A2-9D0ADFA3AB8A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6" name="Google Shape;62;p32">
            <a:extLst>
              <a:ext uri="{FF2B5EF4-FFF2-40B4-BE49-F238E27FC236}">
                <a16:creationId xmlns:a16="http://schemas.microsoft.com/office/drawing/2014/main" id="{4A983B1B-253B-4431-95A2-6B577210443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7" name="Google Shape;63;p32">
            <a:extLst>
              <a:ext uri="{FF2B5EF4-FFF2-40B4-BE49-F238E27FC236}">
                <a16:creationId xmlns:a16="http://schemas.microsoft.com/office/drawing/2014/main" id="{39483F18-19EE-4DD7-AF30-9C8C1D2D88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CA0C55B-D9EA-41CC-B81F-9B2816DAF3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M - Mint" preserve="1">
  <p:cSld name="2_TIM - Mi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/>
          <p:nvPr/>
        </p:nvSpPr>
        <p:spPr>
          <a:xfrm>
            <a:off x="0" y="0"/>
            <a:ext cx="3525089" cy="5715000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>
            <a:off x="3779912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5B46252-50A2-408C-94BA-DD1FE5F0DE0D}" type="datetime5">
              <a:rPr lang="en-US" smtClean="0"/>
              <a:t>9-Jun-22</a:t>
            </a:fld>
            <a:endParaRPr lang="en-US"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5" name="Google Shape;105;p42"/>
          <p:cNvSpPr txBox="1">
            <a:spLocks noGrp="1"/>
          </p:cNvSpPr>
          <p:nvPr>
            <p:ph type="body" idx="1"/>
          </p:nvPr>
        </p:nvSpPr>
        <p:spPr>
          <a:xfrm>
            <a:off x="251520" y="2585568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6" name="Google Shape;106;p42"/>
          <p:cNvSpPr txBox="1">
            <a:spLocks noGrp="1"/>
          </p:cNvSpPr>
          <p:nvPr>
            <p:ph type="body" idx="2"/>
          </p:nvPr>
        </p:nvSpPr>
        <p:spPr>
          <a:xfrm>
            <a:off x="3779912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78613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TP - Bar Graph" preserve="1">
  <p:cSld name="TiM - Bar Graph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2;p4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AB58FBCB-5C9E-4446-9EF1-97CB2E61943A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Google Shape;103;p4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5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" name="Chart 1"/>
          <p:cNvGraphicFramePr/>
          <p:nvPr userDrawn="1">
            <p:extLst>
              <p:ext uri="{D42A27DB-BD31-4B8C-83A1-F6EECF244321}">
                <p14:modId xmlns:p14="http://schemas.microsoft.com/office/powerpoint/2010/main" val="4135851490"/>
              </p:ext>
            </p:extLst>
          </p:nvPr>
        </p:nvGraphicFramePr>
        <p:xfrm>
          <a:off x="1524000" y="8255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0843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Donut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fld id="{75682C99-408B-4AF4-8A0F-956B2ACB24B7}" type="datetime5">
              <a:rPr lang="en-US" smtClean="0"/>
              <a:t>9-Jun-22</a:t>
            </a:fld>
            <a:endParaRPr lang="en-US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Futura LT Book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  <p:graphicFrame>
        <p:nvGraphicFramePr>
          <p:cNvPr id="6" name="Chart 5"/>
          <p:cNvGraphicFramePr/>
          <p:nvPr userDrawn="1">
            <p:extLst>
              <p:ext uri="{D42A27DB-BD31-4B8C-83A1-F6EECF244321}">
                <p14:modId xmlns:p14="http://schemas.microsoft.com/office/powerpoint/2010/main" val="2853021426"/>
              </p:ext>
            </p:extLst>
          </p:nvPr>
        </p:nvGraphicFramePr>
        <p:xfrm>
          <a:off x="447675" y="35877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44167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 - Text -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2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</a:t>
            </a:r>
            <a:r>
              <a:rPr lang="fr-FR" err="1"/>
              <a:t>At</a:t>
            </a:r>
            <a:r>
              <a:rPr lang="fr-FR"/>
              <a:t>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DCC784C9-344B-4141-843E-85D6BCBF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BEED3504-30E5-48E3-8280-4FC7AA01EFA4}" type="datetime5">
              <a:rPr lang="en-US" smtClean="0"/>
              <a:t>9-Jun-22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D66C4A2-D3EF-4A61-877B-F7A308F52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56833B13-1158-47A0-864D-4C303747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113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 - Text -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633364"/>
            <a:ext cx="8229600" cy="2952750"/>
          </a:xfrm>
          <a:prstGeom prst="rect">
            <a:avLst/>
          </a:prstGeom>
        </p:spPr>
        <p:txBody>
          <a:bodyPr vert="horz" numCol="3" spcCol="18000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aseline="0">
                <a:latin typeface="+mj-lt"/>
                <a:ea typeface="Futura LT Book"/>
                <a:cs typeface="Futura LT Boo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eos</a:t>
            </a:r>
            <a:r>
              <a:rPr lang="fr-FR"/>
              <a:t> et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. At </a:t>
            </a:r>
            <a:r>
              <a:rPr lang="fr-FR" err="1"/>
              <a:t>vero</a:t>
            </a:r>
            <a:r>
              <a:rPr lang="fr-FR"/>
              <a:t> </a:t>
            </a:r>
            <a:r>
              <a:rPr lang="fr-FR" err="1"/>
              <a:t>accusamus</a:t>
            </a:r>
            <a:r>
              <a:rPr lang="fr-FR"/>
              <a:t> et </a:t>
            </a:r>
            <a:r>
              <a:rPr lang="fr-FR" err="1"/>
              <a:t>iusto</a:t>
            </a:r>
            <a:r>
              <a:rPr lang="fr-FR"/>
              <a:t> </a:t>
            </a:r>
            <a:r>
              <a:rPr lang="fr-FR" err="1"/>
              <a:t>odio</a:t>
            </a:r>
            <a:r>
              <a:rPr lang="fr-FR"/>
              <a:t> </a:t>
            </a:r>
            <a:r>
              <a:rPr lang="fr-FR" err="1"/>
              <a:t>dignissimos</a:t>
            </a:r>
            <a:r>
              <a:rPr lang="fr-FR"/>
              <a:t> </a:t>
            </a:r>
            <a:r>
              <a:rPr lang="fr-FR" err="1"/>
              <a:t>ducimus</a:t>
            </a:r>
            <a:r>
              <a:rPr lang="fr-FR"/>
              <a:t> qui </a:t>
            </a:r>
            <a:r>
              <a:rPr lang="fr-FR" err="1"/>
              <a:t>blanditiis</a:t>
            </a:r>
            <a:r>
              <a:rPr lang="fr-FR"/>
              <a:t> </a:t>
            </a:r>
            <a:r>
              <a:rPr lang="fr-FR" err="1"/>
              <a:t>praesentium</a:t>
            </a:r>
            <a:r>
              <a:rPr lang="fr-FR"/>
              <a:t> </a:t>
            </a:r>
            <a:r>
              <a:rPr lang="fr-FR" err="1"/>
              <a:t>voluptatum</a:t>
            </a:r>
            <a:r>
              <a:rPr lang="fr-FR"/>
              <a:t> </a:t>
            </a:r>
            <a:r>
              <a:rPr lang="fr-FR" err="1"/>
              <a:t>deleniti</a:t>
            </a:r>
            <a:r>
              <a:rPr lang="fr-FR"/>
              <a:t> </a:t>
            </a:r>
            <a:r>
              <a:rPr lang="fr-FR" err="1"/>
              <a:t>atque</a:t>
            </a:r>
            <a:r>
              <a:rPr lang="fr-FR"/>
              <a:t> </a:t>
            </a:r>
            <a:r>
              <a:rPr lang="fr-FR" err="1"/>
              <a:t>corrupti</a:t>
            </a:r>
            <a:r>
              <a:rPr lang="fr-FR"/>
              <a:t> </a:t>
            </a:r>
            <a:r>
              <a:rPr lang="fr-FR" err="1"/>
              <a:t>quos</a:t>
            </a:r>
            <a:r>
              <a:rPr lang="fr-FR"/>
              <a:t> </a:t>
            </a:r>
            <a:r>
              <a:rPr lang="fr-FR" err="1"/>
              <a:t>dolores</a:t>
            </a:r>
            <a:r>
              <a:rPr lang="fr-FR"/>
              <a:t> et </a:t>
            </a:r>
            <a:r>
              <a:rPr lang="fr-FR" err="1"/>
              <a:t>quas</a:t>
            </a:r>
            <a:r>
              <a:rPr lang="fr-FR"/>
              <a:t> </a:t>
            </a:r>
            <a:r>
              <a:rPr lang="fr-FR" err="1"/>
              <a:t>molestias</a:t>
            </a:r>
            <a:r>
              <a:rPr lang="fr-FR"/>
              <a:t> </a:t>
            </a:r>
            <a:r>
              <a:rPr lang="fr-FR" err="1"/>
              <a:t>excepturi</a:t>
            </a:r>
            <a:r>
              <a:rPr lang="fr-FR"/>
              <a:t> </a:t>
            </a:r>
            <a:r>
              <a:rPr lang="fr-FR" err="1"/>
              <a:t>sint</a:t>
            </a:r>
            <a:r>
              <a:rPr lang="fr-FR"/>
              <a:t> </a:t>
            </a:r>
            <a:r>
              <a:rPr lang="fr-FR" err="1"/>
              <a:t>occaecati</a:t>
            </a:r>
            <a:r>
              <a:rPr lang="fr-FR"/>
              <a:t> </a:t>
            </a:r>
            <a:r>
              <a:rPr lang="fr-FR" err="1"/>
              <a:t>cupiditate</a:t>
            </a:r>
            <a:r>
              <a:rPr lang="fr-FR"/>
              <a:t> non provident, </a:t>
            </a:r>
            <a:r>
              <a:rPr lang="fr-FR" err="1"/>
              <a:t>similique</a:t>
            </a:r>
            <a:r>
              <a:rPr lang="fr-FR"/>
              <a:t> </a:t>
            </a:r>
            <a:r>
              <a:rPr lang="fr-FR" err="1"/>
              <a:t>sunt</a:t>
            </a:r>
            <a:r>
              <a:rPr lang="fr-FR"/>
              <a:t> in culpa qui officia </a:t>
            </a:r>
            <a:r>
              <a:rPr lang="fr-FR" err="1"/>
              <a:t>deserunt</a:t>
            </a:r>
            <a:r>
              <a:rPr lang="fr-FR"/>
              <a:t> </a:t>
            </a:r>
            <a:r>
              <a:rPr lang="fr-FR" err="1"/>
              <a:t>mollitia</a:t>
            </a:r>
            <a:r>
              <a:rPr lang="fr-FR"/>
              <a:t> </a:t>
            </a:r>
            <a:r>
              <a:rPr lang="fr-FR" err="1"/>
              <a:t>animi</a:t>
            </a:r>
            <a:r>
              <a:rPr lang="fr-FR"/>
              <a:t>, id est </a:t>
            </a:r>
            <a:r>
              <a:rPr lang="fr-FR" err="1"/>
              <a:t>laborum</a:t>
            </a:r>
            <a:r>
              <a:rPr lang="fr-FR"/>
              <a:t> et </a:t>
            </a:r>
            <a:r>
              <a:rPr lang="fr-FR" err="1"/>
              <a:t>dolorum</a:t>
            </a:r>
            <a:r>
              <a:rPr lang="fr-FR"/>
              <a:t> </a:t>
            </a:r>
            <a:r>
              <a:rPr lang="fr-FR" err="1"/>
              <a:t>fuga</a:t>
            </a:r>
            <a:r>
              <a:rPr lang="fr-FR"/>
              <a:t>. Et </a:t>
            </a:r>
            <a:r>
              <a:rPr lang="fr-FR" err="1"/>
              <a:t>harum</a:t>
            </a:r>
            <a:r>
              <a:rPr lang="fr-FR"/>
              <a:t> </a:t>
            </a:r>
            <a:r>
              <a:rPr lang="fr-FR" err="1"/>
              <a:t>quidem</a:t>
            </a:r>
            <a:r>
              <a:rPr lang="fr-FR"/>
              <a:t> </a:t>
            </a:r>
            <a:r>
              <a:rPr lang="fr-FR" err="1"/>
              <a:t>rerum</a:t>
            </a:r>
            <a:r>
              <a:rPr lang="fr-FR"/>
              <a:t> </a:t>
            </a:r>
            <a:r>
              <a:rPr lang="fr-FR" err="1"/>
              <a:t>facilis</a:t>
            </a:r>
            <a:r>
              <a:rPr lang="fr-FR"/>
              <a:t> est et </a:t>
            </a:r>
            <a:r>
              <a:rPr lang="fr-FR" err="1"/>
              <a:t>expedita</a:t>
            </a:r>
            <a:r>
              <a:rPr lang="fr-FR"/>
              <a:t> </a:t>
            </a:r>
            <a:r>
              <a:rPr lang="fr-FR" err="1"/>
              <a:t>distinctio</a:t>
            </a:r>
            <a:r>
              <a:rPr lang="fr-FR"/>
              <a:t>. Nam libero </a:t>
            </a:r>
            <a:r>
              <a:rPr lang="fr-FR" err="1"/>
              <a:t>tempore</a:t>
            </a:r>
            <a:r>
              <a:rPr lang="fr-FR"/>
              <a:t>, cum </a:t>
            </a:r>
            <a:r>
              <a:rPr lang="fr-FR" err="1"/>
              <a:t>soluta</a:t>
            </a:r>
            <a:r>
              <a:rPr lang="fr-FR"/>
              <a:t> </a:t>
            </a:r>
            <a:r>
              <a:rPr lang="fr-FR" err="1"/>
              <a:t>nobis</a:t>
            </a:r>
            <a:r>
              <a:rPr lang="fr-FR"/>
              <a:t> est </a:t>
            </a:r>
            <a:r>
              <a:rPr lang="fr-FR" err="1"/>
              <a:t>eligendi</a:t>
            </a:r>
            <a:r>
              <a:rPr lang="fr-FR"/>
              <a:t> </a:t>
            </a:r>
            <a:endParaRPr lang="en-US"/>
          </a:p>
          <a:p>
            <a:pPr lvl="0"/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1FDE18CB-24EC-4C7D-85BB-CA85081D65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fld id="{D11592A0-AE07-48BF-8287-90090E2C104A}" type="datetime5">
              <a:rPr lang="en-US" smtClean="0"/>
              <a:t>9-Jun-22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43840595-A9C9-40BC-A76C-F98C76B2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r>
              <a:rPr lang="en-US"/>
              <a:t>© This is Milk Training 2021 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0776AAB6-C0E0-4379-987C-7D041A5A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latin typeface="+mj-lt"/>
                <a:ea typeface="Futura LT Book"/>
                <a:cs typeface="Futura LT Book"/>
              </a:defRPr>
            </a:lvl1pPr>
          </a:lstStyle>
          <a:p>
            <a:pPr algn="r"/>
            <a:fld id="{1DC226A3-C8A6-0A42-95B8-46D9BF7589D8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70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Colour BG - Title Slide - Red">
  <p:cSld name="Full Colour BG Slide - Red">
    <p:bg>
      <p:bgPr>
        <a:solidFill>
          <a:srgbClr val="E13E47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>
            <a:off x="457200" y="2397125"/>
            <a:ext cx="8229600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lt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F6B171D-B66A-4F4F-8831-FB1E01BB6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70003" cy="635431"/>
          </a:xfrm>
          <a:prstGeom prst="rect">
            <a:avLst/>
          </a:prstGeom>
        </p:spPr>
      </p:pic>
      <p:sp>
        <p:nvSpPr>
          <p:cNvPr id="5" name="Google Shape;61;p32">
            <a:extLst>
              <a:ext uri="{FF2B5EF4-FFF2-40B4-BE49-F238E27FC236}">
                <a16:creationId xmlns:a16="http://schemas.microsoft.com/office/drawing/2014/main" id="{19517C88-0D65-4910-9466-1E6C5D0E7E8C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6" name="Google Shape;62;p32">
            <a:extLst>
              <a:ext uri="{FF2B5EF4-FFF2-40B4-BE49-F238E27FC236}">
                <a16:creationId xmlns:a16="http://schemas.microsoft.com/office/drawing/2014/main" id="{A48869E7-385D-47EA-BE28-F63CC60B2D3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</a:t>
            </a:r>
          </a:p>
          <a:p>
            <a:endParaRPr lang="en-US"/>
          </a:p>
        </p:txBody>
      </p:sp>
      <p:sp>
        <p:nvSpPr>
          <p:cNvPr id="7" name="Google Shape;63;p32">
            <a:extLst>
              <a:ext uri="{FF2B5EF4-FFF2-40B4-BE49-F238E27FC236}">
                <a16:creationId xmlns:a16="http://schemas.microsoft.com/office/drawing/2014/main" id="{172D0848-387B-4F2A-910C-5C19291787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4_TIM - yellow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FFE0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Futura LT Book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DF64CE3C-6894-4FD4-8A58-0A52EDBAD1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60B7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DF64CE3C-6894-4FD4-8A58-0A52EDBAD1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82271" cy="6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3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M - Mint" preserve="1">
  <p:cSld name="9_TIM - M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"/>
          <p:cNvSpPr/>
          <p:nvPr/>
        </p:nvSpPr>
        <p:spPr>
          <a:xfrm>
            <a:off x="5618911" y="0"/>
            <a:ext cx="3525089" cy="5709214"/>
          </a:xfrm>
          <a:prstGeom prst="rect">
            <a:avLst/>
          </a:prstGeom>
          <a:solidFill>
            <a:srgbClr val="E1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0A9B6"/>
              </a:solidFill>
              <a:latin typeface="+mj-lt"/>
              <a:ea typeface="Futura LT Book"/>
              <a:cs typeface="Futura LT Book"/>
              <a:sym typeface="Arial"/>
            </a:endParaRPr>
          </a:p>
        </p:txBody>
      </p:sp>
      <p:sp>
        <p:nvSpPr>
          <p:cNvPr id="93" name="Google Shape;93;p41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94" name="Google Shape;94;p41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chemeClr val="dk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This is Milk 2020 </a:t>
            </a:r>
          </a:p>
        </p:txBody>
      </p:sp>
      <p:sp>
        <p:nvSpPr>
          <p:cNvPr id="95" name="Google Shape;95;p41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>
            <a:off x="5870431" y="2579782"/>
            <a:ext cx="303468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449263" y="430213"/>
            <a:ext cx="3897941" cy="54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3200"/>
              <a:buFont typeface="Poppins"/>
              <a:buNone/>
              <a:defRPr sz="32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2"/>
          </p:nvPr>
        </p:nvSpPr>
        <p:spPr>
          <a:xfrm>
            <a:off x="449263" y="2497460"/>
            <a:ext cx="5040560" cy="21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9F5F58A-AF55-4037-B89E-2EE44B9882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4958" y="0"/>
            <a:ext cx="1770003" cy="63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96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46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34" Type="http://schemas.openxmlformats.org/officeDocument/2006/relationships/slideLayout" Target="../slideLayouts/slideLayout54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3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52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28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31" Type="http://schemas.openxmlformats.org/officeDocument/2006/relationships/slideLayout" Target="../slideLayouts/slideLayout51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7.xml"/><Relationship Id="rId30" Type="http://schemas.openxmlformats.org/officeDocument/2006/relationships/slideLayout" Target="../slideLayouts/slideLayout50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88" r:id="rId2"/>
    <p:sldLayoutId id="2147483655" r:id="rId3"/>
    <p:sldLayoutId id="2147483657" r:id="rId4"/>
    <p:sldLayoutId id="2147483658" r:id="rId5"/>
    <p:sldLayoutId id="2147483659" r:id="rId6"/>
    <p:sldLayoutId id="2147483689" r:id="rId7"/>
    <p:sldLayoutId id="2147483691" r:id="rId8"/>
    <p:sldLayoutId id="2147483690" r:id="rId9"/>
    <p:sldLayoutId id="2147483694" r:id="rId10"/>
    <p:sldLayoutId id="2147483693" r:id="rId11"/>
    <p:sldLayoutId id="2147483692" r:id="rId12"/>
    <p:sldLayoutId id="2147483672" r:id="rId13"/>
    <p:sldLayoutId id="2147483685" r:id="rId14"/>
    <p:sldLayoutId id="2147483686" r:id="rId15"/>
    <p:sldLayoutId id="2147483687" r:id="rId16"/>
    <p:sldLayoutId id="2147483680" r:id="rId17"/>
    <p:sldLayoutId id="2147483695" r:id="rId18"/>
    <p:sldLayoutId id="2147483731" r:id="rId19"/>
    <p:sldLayoutId id="2147483732" r:id="rId20"/>
  </p:sldLayoutIdLst>
  <p:hf sldNum="0"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576">
          <p15:clr>
            <a:srgbClr val="F26B43"/>
          </p15:clr>
        </p15:guide>
        <p15:guide id="3" pos="1872">
          <p15:clr>
            <a:srgbClr val="F26B43"/>
          </p15:clr>
        </p15:guide>
        <p15:guide id="4" pos="3192">
          <p15:clr>
            <a:srgbClr val="F26B43"/>
          </p15:clr>
        </p15:guide>
        <p15:guide id="5" pos="4488">
          <p15:clr>
            <a:srgbClr val="F26B43"/>
          </p15:clr>
        </p15:guide>
        <p15:guide id="6" pos="5808">
          <p15:clr>
            <a:srgbClr val="F26B43"/>
          </p15:clr>
        </p15:guide>
        <p15:guide id="7" pos="710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6" r:id="rId3"/>
    <p:sldLayoutId id="2147483717" r:id="rId4"/>
    <p:sldLayoutId id="2147483663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676" r:id="rId14"/>
    <p:sldLayoutId id="2147483726" r:id="rId15"/>
    <p:sldLayoutId id="2147483727" r:id="rId16"/>
    <p:sldLayoutId id="2147483702" r:id="rId17"/>
    <p:sldLayoutId id="2147483703" r:id="rId18"/>
    <p:sldLayoutId id="2147483704" r:id="rId19"/>
    <p:sldLayoutId id="2147483700" r:id="rId20"/>
    <p:sldLayoutId id="2147483701" r:id="rId21"/>
    <p:sldLayoutId id="2147483728" r:id="rId22"/>
    <p:sldLayoutId id="2147483698" r:id="rId23"/>
    <p:sldLayoutId id="2147483696" r:id="rId24"/>
    <p:sldLayoutId id="2147483729" r:id="rId25"/>
    <p:sldLayoutId id="2147483730" r:id="rId26"/>
    <p:sldLayoutId id="2147483705" r:id="rId27"/>
    <p:sldLayoutId id="2147483706" r:id="rId28"/>
    <p:sldLayoutId id="2147483707" r:id="rId29"/>
    <p:sldLayoutId id="2147483708" r:id="rId30"/>
    <p:sldLayoutId id="2147483709" r:id="rId31"/>
    <p:sldLayoutId id="2147483710" r:id="rId32"/>
    <p:sldLayoutId id="2147483711" r:id="rId33"/>
    <p:sldLayoutId id="2147483712" r:id="rId34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576">
          <p15:clr>
            <a:srgbClr val="F26B43"/>
          </p15:clr>
        </p15:guide>
        <p15:guide id="3" pos="1872">
          <p15:clr>
            <a:srgbClr val="F26B43"/>
          </p15:clr>
        </p15:guide>
        <p15:guide id="4" pos="3192">
          <p15:clr>
            <a:srgbClr val="F26B43"/>
          </p15:clr>
        </p15:guide>
        <p15:guide id="5" pos="4488">
          <p15:clr>
            <a:srgbClr val="F26B43"/>
          </p15:clr>
        </p15:guide>
        <p15:guide id="6" pos="5808">
          <p15:clr>
            <a:srgbClr val="F26B43"/>
          </p15:clr>
        </p15:guide>
        <p15:guide id="7" pos="7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uk/government/publications/understanding-disabilities-and-impairments-user-profil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funkify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uk/government/publications/inclusive-communication/inclusive-language-words-to-use-and-avoid-when-writing-about-disabilit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cii.co.uk/media/10120292/inclusive-language-guidelines.pdf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0AE602-9F5D-438A-90F7-F14D6C538A3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2A6713B-C710-4D3F-BCC3-F28AB30E1F39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9013EE7A-CB56-630B-D8B1-805E30634B9B}"/>
              </a:ext>
            </a:extLst>
          </p:cNvPr>
          <p:cNvSpPr txBox="1"/>
          <p:nvPr/>
        </p:nvSpPr>
        <p:spPr>
          <a:xfrm>
            <a:off x="457200" y="4501595"/>
            <a:ext cx="596704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latin typeface="Futura LT Book"/>
              </a:rPr>
              <a:t>Thursday 9</a:t>
            </a:r>
            <a:r>
              <a:rPr lang="en-GB" sz="1800" baseline="30000" dirty="0">
                <a:latin typeface="Futura LT Book"/>
              </a:rPr>
              <a:t>th</a:t>
            </a:r>
            <a:r>
              <a:rPr lang="en-GB" sz="1800" dirty="0">
                <a:latin typeface="Futura LT Book"/>
              </a:rPr>
              <a:t> June 2022, from 13:30 -15:00</a:t>
            </a:r>
            <a:endParaRPr lang="en-US" dirty="0">
              <a:latin typeface="Futura LT Book"/>
            </a:endParaRPr>
          </a:p>
          <a:p>
            <a:r>
              <a:rPr lang="en-GB" sz="1800" dirty="0">
                <a:latin typeface="Futura LT Book"/>
              </a:rPr>
              <a:t>By Lynn Pilkington &amp; Morgane Tanguy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7899CF-FA90-3B51-9303-6094CCE7BD4F}"/>
              </a:ext>
            </a:extLst>
          </p:cNvPr>
          <p:cNvSpPr/>
          <p:nvPr/>
        </p:nvSpPr>
        <p:spPr>
          <a:xfrm>
            <a:off x="457200" y="1827477"/>
            <a:ext cx="8038214" cy="175432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3600" dirty="0">
                <a:latin typeface="FUTURA MEDIUM BT" panose="020B0602020204020303" pitchFamily="34" charset="0"/>
                <a:ea typeface="+mj-lt"/>
                <a:cs typeface="Futura Medium"/>
              </a:rPr>
              <a:t>Why disabled and neurodivergent people are not engaging in your user research (and how to change that!)</a:t>
            </a:r>
            <a:endParaRPr lang="en-GB" sz="3600" dirty="0">
              <a:latin typeface="FUTURA MEDIUM BT" panose="020B0602020204020303" pitchFamily="34" charset="0"/>
              <a:cs typeface="Futura Medium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C3E56C-131D-9E74-0B92-0DC53EFA3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05499" y="311213"/>
            <a:ext cx="962528" cy="660271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F08708DA-ABC8-079F-D0F7-9C3DC2DA2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65" y="294244"/>
            <a:ext cx="1933733" cy="694210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37E120A8-E63A-1B15-0207-2D5464504FA1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2838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F89B6C-6710-48E0-BDD3-11731176039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87D0C30-F916-4DB6-AD02-37EE21EE17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 descr="Info-graphic from Prof Amanda Kirby &amp;amp;  Do-IT Profiler.">
            <a:extLst>
              <a:ext uri="{FF2B5EF4-FFF2-40B4-BE49-F238E27FC236}">
                <a16:creationId xmlns:a16="http://schemas.microsoft.com/office/drawing/2014/main" id="{D8774D53-8C4E-4C4F-A5C3-26AE46AAB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979" y="0"/>
            <a:ext cx="9455610" cy="5228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E79FB16-0CF9-E8DF-3D71-F3E6D3ACD570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4605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192FE-3FA7-4244-A987-B23493D4281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98133BF-DB68-4995-948A-C444D1CAE5CB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81B74BEC-636C-E6D2-39B8-4F5C80A1F898}"/>
              </a:ext>
            </a:extLst>
          </p:cNvPr>
          <p:cNvSpPr txBox="1">
            <a:spLocks/>
          </p:cNvSpPr>
          <p:nvPr/>
        </p:nvSpPr>
        <p:spPr>
          <a:xfrm>
            <a:off x="467573" y="921171"/>
            <a:ext cx="6847627" cy="341627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 dirty="0">
                <a:latin typeface="Futura LT Light" panose="02000303000000000000" pitchFamily="2" charset="0"/>
              </a:rPr>
              <a:t>Everyone has a right to access our digital services and benefit from participation in society.</a:t>
            </a:r>
            <a:br>
              <a:rPr lang="en-GB" sz="4000" dirty="0">
                <a:latin typeface="Futura LT Light" panose="02000303000000000000" pitchFamily="2" charset="0"/>
              </a:rPr>
            </a:br>
            <a:br>
              <a:rPr lang="en-GB" sz="4000" dirty="0">
                <a:latin typeface="Futura LT Light" panose="02000303000000000000" pitchFamily="2" charset="0"/>
              </a:rPr>
            </a:br>
            <a:r>
              <a:rPr lang="en-GB" sz="4000" dirty="0">
                <a:latin typeface="Futura LT Light" panose="02000303000000000000" pitchFamily="2" charset="0"/>
              </a:rPr>
              <a:t>No one should be excluded, whether unintentionally or not. 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8F4917DD-5276-1AB7-6396-41137985F283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7262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2D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EF6CE6-4C76-9516-6751-7D2C480B9E7E}"/>
              </a:ext>
            </a:extLst>
          </p:cNvPr>
          <p:cNvSpPr/>
          <p:nvPr/>
        </p:nvSpPr>
        <p:spPr>
          <a:xfrm>
            <a:off x="542262" y="1259175"/>
            <a:ext cx="6182241" cy="28024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213;p12">
            <a:extLst>
              <a:ext uri="{FF2B5EF4-FFF2-40B4-BE49-F238E27FC236}">
                <a16:creationId xmlns:a16="http://schemas.microsoft.com/office/drawing/2014/main" id="{9F5103FB-EA35-E968-136E-9A46D25367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6422" y="1577877"/>
            <a:ext cx="5680706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2800" dirty="0"/>
              <a:t>You are wanting to conduct online interviews with disabled users.</a:t>
            </a:r>
            <a:br>
              <a:rPr lang="en-GB" sz="2800" dirty="0"/>
            </a:br>
            <a:br>
              <a:rPr lang="en-GB" sz="2800" dirty="0"/>
            </a:br>
            <a:r>
              <a:rPr lang="en-GB" sz="2800" dirty="0"/>
              <a:t>4 break out rooms with 4 scenarios.</a:t>
            </a:r>
            <a:br>
              <a:rPr lang="en-GB" sz="2800" dirty="0"/>
            </a:br>
            <a:r>
              <a:rPr lang="en-GB" sz="2800" dirty="0"/>
              <a:t>15min to discuss scenarios.</a:t>
            </a:r>
            <a:endParaRPr lang="en-US" sz="2800" dirty="0"/>
          </a:p>
        </p:txBody>
      </p:sp>
      <p:sp>
        <p:nvSpPr>
          <p:cNvPr id="11" name="Google Shape;213;p12">
            <a:extLst>
              <a:ext uri="{FF2B5EF4-FFF2-40B4-BE49-F238E27FC236}">
                <a16:creationId xmlns:a16="http://schemas.microsoft.com/office/drawing/2014/main" id="{A58ACF27-BCB5-66C0-5951-728138B461DE}"/>
              </a:ext>
            </a:extLst>
          </p:cNvPr>
          <p:cNvSpPr txBox="1">
            <a:spLocks/>
          </p:cNvSpPr>
          <p:nvPr/>
        </p:nvSpPr>
        <p:spPr>
          <a:xfrm>
            <a:off x="457200" y="365125"/>
            <a:ext cx="5049838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n-GB" sz="3600" dirty="0">
                <a:latin typeface="FUTURA MEDIUM BT" panose="020B0602020204020303" pitchFamily="34" charset="0"/>
              </a:rPr>
              <a:t>Activity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ECAF30B4-D4EC-33C3-A644-8B36FF11F5F9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1338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9483" y="1075556"/>
            <a:ext cx="7133819" cy="1008112"/>
          </a:xfr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E02D"/>
                </a:highlight>
                <a:ea typeface="+mj-lt"/>
                <a:cs typeface="+mj-lt"/>
              </a:rPr>
              <a:t>Room 1</a:t>
            </a:r>
            <a:r>
              <a:rPr lang="en-GB" dirty="0">
                <a:ea typeface="+mj-lt"/>
                <a:cs typeface="+mj-lt"/>
              </a:rPr>
              <a:t> – scenario: Anna: Young, educated, sharp, and blind from birth.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E02D"/>
                </a:highlight>
                <a:ea typeface="+mj-lt"/>
                <a:cs typeface="+mj-lt"/>
              </a:rPr>
              <a:t>Room 2</a:t>
            </a:r>
            <a:r>
              <a:rPr lang="en-GB" dirty="0">
                <a:ea typeface="+mj-lt"/>
                <a:cs typeface="+mj-lt"/>
              </a:rPr>
              <a:t> – scenario: Bill: Poor vision, red-green </a:t>
            </a:r>
            <a:r>
              <a:rPr lang="en-GB" dirty="0" err="1">
                <a:ea typeface="+mj-lt"/>
                <a:cs typeface="+mj-lt"/>
              </a:rPr>
              <a:t>color</a:t>
            </a:r>
            <a:r>
              <a:rPr lang="en-GB" dirty="0">
                <a:ea typeface="+mj-lt"/>
                <a:cs typeface="+mj-lt"/>
              </a:rPr>
              <a:t> blind, aging.</a:t>
            </a:r>
            <a:endParaRPr lang="en-US" dirty="0">
              <a:ea typeface="+mj-lt"/>
              <a:cs typeface="+mj-lt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E02D"/>
                </a:highlight>
                <a:ea typeface="+mj-lt"/>
                <a:cs typeface="+mj-lt"/>
              </a:rPr>
              <a:t>Room 3</a:t>
            </a:r>
            <a:r>
              <a:rPr lang="en-GB" dirty="0">
                <a:ea typeface="+mj-lt"/>
                <a:cs typeface="+mj-lt"/>
              </a:rPr>
              <a:t> – scenario: Charlie: Middle-aged, working professional in a wheelchair with fine motor skill disabilities.</a:t>
            </a:r>
            <a:endParaRPr lang="en-US" i="1" dirty="0">
              <a:ea typeface="+mj-lt"/>
              <a:cs typeface="+mj-lt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E02D"/>
                </a:highlight>
                <a:ea typeface="+mj-lt"/>
                <a:cs typeface="+mj-lt"/>
              </a:rPr>
              <a:t>Room 4</a:t>
            </a:r>
            <a:r>
              <a:rPr lang="en-GB" dirty="0">
                <a:ea typeface="+mj-lt"/>
                <a:cs typeface="+mj-lt"/>
              </a:rPr>
              <a:t> – scenario: Ezra: Middle-aged person with ADHD and dyslexia, working part time.</a:t>
            </a:r>
            <a:endParaRPr lang="en-US" i="1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>
              <a:ea typeface="+mj-lt"/>
            </a:endParaRPr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200" y="365125"/>
            <a:ext cx="5049838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FUTURA MEDIUM BT" panose="020B0602020204020303" pitchFamily="34" charset="0"/>
              </a:rPr>
              <a:t>Activity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86B4D492-3559-A2EF-8213-36E19AE399B7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8734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116" y="1849388"/>
            <a:ext cx="7729242" cy="1008112"/>
          </a:xfrm>
        </p:spPr>
        <p:txBody>
          <a:bodyPr/>
          <a:lstStyle/>
          <a:p>
            <a:pPr marL="685800" indent="-457200">
              <a:buFont typeface="+mj-lt"/>
              <a:buAutoNum type="arabicPeriod"/>
            </a:pPr>
            <a:r>
              <a:rPr lang="en-GB" dirty="0">
                <a:ea typeface="+mj-lt"/>
                <a:cs typeface="+mj-lt"/>
              </a:rPr>
              <a:t>How would you find out about their challenges </a:t>
            </a:r>
            <a:br>
              <a:rPr lang="en-GB" dirty="0">
                <a:ea typeface="+mj-lt"/>
                <a:cs typeface="+mj-lt"/>
              </a:rPr>
            </a:br>
            <a:r>
              <a:rPr lang="en-GB" dirty="0">
                <a:ea typeface="+mj-lt"/>
                <a:cs typeface="+mj-lt"/>
              </a:rPr>
              <a:t>and barriers? </a:t>
            </a:r>
            <a:endParaRPr lang="en-US" dirty="0">
              <a:ea typeface="+mj-lt"/>
              <a:cs typeface="+mj-lt"/>
            </a:endParaRPr>
          </a:p>
          <a:p>
            <a:pPr marL="685800" indent="-457200">
              <a:buFont typeface="+mj-lt"/>
              <a:buAutoNum type="arabicPeriod"/>
            </a:pPr>
            <a:r>
              <a:rPr lang="en-GB" dirty="0">
                <a:ea typeface="+mj-lt"/>
                <a:cs typeface="+mj-lt"/>
              </a:rPr>
              <a:t>What adaptations could you do to help them engage in the user research process?</a:t>
            </a:r>
            <a:endParaRPr lang="en-US" dirty="0">
              <a:ea typeface="+mj-lt"/>
              <a:cs typeface="+mj-lt"/>
            </a:endParaRPr>
          </a:p>
          <a:p>
            <a:pPr marL="685800" indent="-457200">
              <a:buFont typeface="+mj-lt"/>
              <a:buAutoNum type="arabicPeriod"/>
            </a:pPr>
            <a:r>
              <a:rPr lang="en-GB" dirty="0">
                <a:ea typeface="+mj-lt"/>
                <a:cs typeface="+mj-lt"/>
              </a:rPr>
              <a:t>Do you have any good practices to share with others?</a:t>
            </a:r>
            <a:endParaRPr lang="en-US" dirty="0">
              <a:ea typeface="+mj-lt"/>
              <a:cs typeface="+mj-lt"/>
            </a:endParaRPr>
          </a:p>
          <a:p>
            <a:pPr marL="685800" indent="-457200">
              <a:buFont typeface="+mj-lt"/>
              <a:buAutoNum type="arabicPeriod"/>
            </a:pPr>
            <a:r>
              <a:rPr lang="en-GB" dirty="0">
                <a:ea typeface="+mj-lt"/>
                <a:cs typeface="+mj-lt"/>
              </a:rPr>
              <a:t>How do you speak to them about their challenges?</a:t>
            </a:r>
            <a:endParaRPr lang="en-US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ea typeface="+mj-lt"/>
              <a:cs typeface="+mj-lt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US" dirty="0">
              <a:ea typeface="+mj-lt"/>
            </a:endParaRPr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200" y="365125"/>
            <a:ext cx="5049838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latin typeface="FUTURA MEDIUM BT" panose="020B0602020204020303" pitchFamily="34" charset="0"/>
              </a:rPr>
              <a:t>Activity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80060D1-DBBF-65C8-4CC0-313AAD383075}"/>
              </a:ext>
            </a:extLst>
          </p:cNvPr>
          <p:cNvSpPr txBox="1">
            <a:spLocks/>
          </p:cNvSpPr>
          <p:nvPr/>
        </p:nvSpPr>
        <p:spPr>
          <a:xfrm>
            <a:off x="461156" y="1217588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 dirty="0">
                <a:highlight>
                  <a:srgbClr val="FFE02D"/>
                </a:highlight>
                <a:latin typeface="Futura LT Light" panose="02000303000000000000" pitchFamily="2" charset="0"/>
              </a:rPr>
              <a:t>Answer the following:</a:t>
            </a:r>
            <a:endParaRPr lang="en-US" sz="2400" b="1" dirty="0">
              <a:highlight>
                <a:srgbClr val="FFE02D"/>
              </a:highlight>
              <a:latin typeface="Futura LT Light" panose="02000303000000000000" pitchFamily="2" charset="0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09C47413-5947-0CAD-3143-97A182ACE818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6776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638" y="1716159"/>
            <a:ext cx="7345362" cy="1008112"/>
          </a:xfrm>
        </p:spPr>
        <p:txBody>
          <a:bodyPr/>
          <a:lstStyle/>
          <a:p>
            <a:pPr marL="228600" indent="0"/>
            <a:endParaRPr lang="en-GB" sz="2000" b="1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Use personas. </a:t>
            </a:r>
            <a:r>
              <a:rPr lang="en-GB" sz="2000" dirty="0">
                <a:ea typeface="+mj-lt"/>
                <a:cs typeface="+mj-lt"/>
                <a:hlinkClick r:id="rId3"/>
              </a:rPr>
              <a:t>Understanding disabilities and impairments: user profiles - GOV.UK (www.gov.uk)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Use accessibility guidelines.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Use disability simulator. </a:t>
            </a:r>
            <a:r>
              <a:rPr lang="en-GB" sz="2000" dirty="0">
                <a:ea typeface="+mj-lt"/>
                <a:cs typeface="+mj-lt"/>
                <a:hlinkClick r:id="rId4"/>
              </a:rPr>
              <a:t>Funkify – A disability simulator for the web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Get feedback from disabled staff/staff networks. 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Try out assistive technology.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a typeface="+mj-lt"/>
                <a:cs typeface="+mj-lt"/>
              </a:rPr>
              <a:t>Speal to them! - ask about access needs in advance.</a:t>
            </a:r>
            <a:endParaRPr lang="en-US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2000" dirty="0">
              <a:ea typeface="+mj-lt"/>
              <a:cs typeface="+mj-lt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ea typeface="+mj-lt"/>
              <a:cs typeface="+mj-lt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US" dirty="0">
              <a:ea typeface="+mj-lt"/>
            </a:endParaRPr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199" y="365125"/>
            <a:ext cx="5773479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3600" dirty="0">
                <a:latin typeface="FUTURA MEDIUM BT" panose="020B0602020204020303" pitchFamily="34" charset="0"/>
              </a:rPr>
              <a:t>Activity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80060D1-DBBF-65C8-4CC0-313AAD383075}"/>
              </a:ext>
            </a:extLst>
          </p:cNvPr>
          <p:cNvSpPr txBox="1">
            <a:spLocks/>
          </p:cNvSpPr>
          <p:nvPr/>
        </p:nvSpPr>
        <p:spPr>
          <a:xfrm>
            <a:off x="461156" y="1149393"/>
            <a:ext cx="6662658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400" dirty="0">
                <a:highlight>
                  <a:srgbClr val="FFE02D"/>
                </a:highlight>
                <a:latin typeface="Futura LT Light" panose="02000303000000000000" pitchFamily="2" charset="0"/>
              </a:rPr>
              <a:t>How would you find out about their challenges and barriers? </a:t>
            </a:r>
            <a:endParaRPr lang="en-US" dirty="0">
              <a:latin typeface="Futura LT Light" panose="02000303000000000000" pitchFamily="2" charset="0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A7C7D1F4-5ACC-9F95-29C3-245D266A1B19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684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B7AC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1" name="Picture 10" descr="A person holding the hand up&#10;&#10;Description automatically generated with low confidence">
            <a:extLst>
              <a:ext uri="{FF2B5EF4-FFF2-40B4-BE49-F238E27FC236}">
                <a16:creationId xmlns:a16="http://schemas.microsoft.com/office/drawing/2014/main" id="{B7327A8C-51FF-407C-957A-9855CB18E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39" y="1040001"/>
            <a:ext cx="6144909" cy="408257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14C9A4C-2E6B-DD4C-0AE3-FB8503DFB577}"/>
              </a:ext>
            </a:extLst>
          </p:cNvPr>
          <p:cNvSpPr/>
          <p:nvPr/>
        </p:nvSpPr>
        <p:spPr>
          <a:xfrm>
            <a:off x="558800" y="539256"/>
            <a:ext cx="4279014" cy="1882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213;p12">
            <a:extLst>
              <a:ext uri="{FF2B5EF4-FFF2-40B4-BE49-F238E27FC236}">
                <a16:creationId xmlns:a16="http://schemas.microsoft.com/office/drawing/2014/main" id="{51669A10-5580-E87B-2FB0-497B8D9EF363}"/>
              </a:ext>
            </a:extLst>
          </p:cNvPr>
          <p:cNvSpPr txBox="1">
            <a:spLocks/>
          </p:cNvSpPr>
          <p:nvPr/>
        </p:nvSpPr>
        <p:spPr>
          <a:xfrm>
            <a:off x="855980" y="807003"/>
            <a:ext cx="488696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  <a:buClr>
                <a:srgbClr val="000000"/>
              </a:buClr>
              <a:buSzTx/>
              <a:defRPr/>
            </a:pPr>
            <a:r>
              <a:rPr lang="en-GB" sz="4000" dirty="0">
                <a:solidFill>
                  <a:srgbClr val="000000"/>
                </a:solidFill>
                <a:latin typeface="Futura LT Book" panose="020B0604020202020204" charset="0"/>
                <a:cs typeface="Arial"/>
                <a:sym typeface="Calibri"/>
              </a:rPr>
              <a:t>The Barriers </a:t>
            </a:r>
            <a:br>
              <a:rPr lang="en-GB" sz="4000" dirty="0">
                <a:solidFill>
                  <a:srgbClr val="000000"/>
                </a:solidFill>
                <a:latin typeface="Futura LT Book" panose="020B0604020202020204" charset="0"/>
                <a:cs typeface="Arial"/>
                <a:sym typeface="Calibri"/>
              </a:rPr>
            </a:br>
            <a:r>
              <a:rPr lang="en-GB" sz="4000" dirty="0">
                <a:solidFill>
                  <a:srgbClr val="000000"/>
                </a:solidFill>
                <a:latin typeface="Futura LT Book" panose="020B0604020202020204" charset="0"/>
                <a:cs typeface="Arial"/>
                <a:sym typeface="Calibri"/>
              </a:rPr>
              <a:t>and Challenges</a:t>
            </a:r>
            <a:endParaRPr lang="en-GB" sz="400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85FA40AE-B287-1BBF-0EB5-699A5F6A5F5A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2777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56E482-08FC-03E4-3903-FEE822ACF8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 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3ECBD-B460-0B66-AEE3-6AF7AC2C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227" y="2422630"/>
            <a:ext cx="3034680" cy="720080"/>
          </a:xfrm>
        </p:spPr>
        <p:txBody>
          <a:bodyPr/>
          <a:lstStyle/>
          <a:p>
            <a:r>
              <a:rPr lang="en-US" sz="2400" dirty="0"/>
              <a:t>Definition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6ABBE261-69CC-8B35-5980-AC7FD1F1B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784" y="610970"/>
            <a:ext cx="5324216" cy="590891"/>
          </a:xfrm>
        </p:spPr>
        <p:txBody>
          <a:bodyPr/>
          <a:lstStyle/>
          <a:p>
            <a:r>
              <a:rPr lang="en-US" sz="3600" dirty="0">
                <a:latin typeface="FUTURA MEDIUM BT" panose="020B0602020204020303" pitchFamily="34" charset="0"/>
              </a:rPr>
              <a:t>Auditory Disabilities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65A39A4-966E-F153-3863-A2509032C69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819784" y="1310388"/>
            <a:ext cx="4637336" cy="2160686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  <a:defRPr/>
            </a:pPr>
            <a:r>
              <a:rPr lang="en-US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R</a:t>
            </a:r>
            <a:r>
              <a:rPr lang="en-GB" dirty="0" err="1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ange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 from mild or moderate hearing loss in one or both ears (“hard of hearing”) to substantial and </a:t>
            </a:r>
            <a:r>
              <a:rPr lang="en-GB" dirty="0" err="1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uncorrectable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 hearing loss in both ears (“deafness”). </a:t>
            </a:r>
            <a:endParaRPr lang="en-GB" sz="105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9277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fld id="{A60901CE-7B2C-4204-887B-40BC93BF10E0}" type="datetime2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t>Thursday, June 9, 2022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A5A1DE5-5F86-9C79-872B-66E0D04D9F86}"/>
              </a:ext>
            </a:extLst>
          </p:cNvPr>
          <p:cNvSpPr txBox="1">
            <a:spLocks/>
          </p:cNvSpPr>
          <p:nvPr/>
        </p:nvSpPr>
        <p:spPr>
          <a:xfrm>
            <a:off x="465972" y="356519"/>
            <a:ext cx="5050069" cy="53549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spc="40" dirty="0">
                <a:latin typeface="FUTURA MEDIUM BT" panose="020B0602020204020303" pitchFamily="34" charset="0"/>
              </a:rPr>
              <a:t>Auditory Disabilities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EAE768-6723-69CB-03FD-342628928753}"/>
              </a:ext>
            </a:extLst>
          </p:cNvPr>
          <p:cNvSpPr/>
          <p:nvPr/>
        </p:nvSpPr>
        <p:spPr>
          <a:xfrm>
            <a:off x="465972" y="1729762"/>
            <a:ext cx="822082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Audio content, such as videos with voices and sounds, without captions or transcripts.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Media players that do not display captions and that do not provide volume controls..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Web-based services, including web applications, that rely on interaction using voice only.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Lack of sign language to supplement important information and text that is difficult to read.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497B3DFD-4FC3-28D8-F967-383C6AAE8145}"/>
              </a:ext>
            </a:extLst>
          </p:cNvPr>
          <p:cNvSpPr txBox="1">
            <a:spLocks/>
          </p:cNvSpPr>
          <p:nvPr/>
        </p:nvSpPr>
        <p:spPr>
          <a:xfrm>
            <a:off x="461156" y="1124489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 dirty="0">
                <a:highlight>
                  <a:srgbClr val="6FC3AC"/>
                </a:highlight>
                <a:latin typeface="Futura LT Light" panose="02000303000000000000" pitchFamily="2" charset="0"/>
              </a:rPr>
              <a:t>Examples barriers</a:t>
            </a:r>
            <a:endParaRPr lang="en-US" sz="2400" b="1" dirty="0">
              <a:highlight>
                <a:srgbClr val="6FC3AC"/>
              </a:highlight>
              <a:latin typeface="Futura LT Light" panose="02000303000000000000" pitchFamily="2" charset="0"/>
            </a:endParaRP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E60A03F0-06D4-3C26-0C34-9CDC5CAD4493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82671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56E482-08FC-03E4-3903-FEE822ACF8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 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3ECBD-B460-0B66-AEE3-6AF7AC2C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227" y="2422630"/>
            <a:ext cx="3034680" cy="720080"/>
          </a:xfrm>
        </p:spPr>
        <p:txBody>
          <a:bodyPr/>
          <a:lstStyle/>
          <a:p>
            <a:r>
              <a:rPr lang="en-US" sz="2400" dirty="0"/>
              <a:t>Definition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6ABBE261-69CC-8B35-5980-AC7FD1F1B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784" y="610970"/>
            <a:ext cx="5324216" cy="1588087"/>
          </a:xfrm>
        </p:spPr>
        <p:txBody>
          <a:bodyPr/>
          <a:lstStyle/>
          <a:p>
            <a:r>
              <a:rPr lang="en-US" sz="3600" dirty="0">
                <a:latin typeface="FUTURA MEDIUM BT" panose="020B0602020204020303" pitchFamily="34" charset="0"/>
              </a:rPr>
              <a:t>Cognitive, Learning </a:t>
            </a:r>
            <a:br>
              <a:rPr lang="en-US" sz="3600" dirty="0">
                <a:latin typeface="FUTURA MEDIUM BT" panose="020B0602020204020303" pitchFamily="34" charset="0"/>
              </a:rPr>
            </a:br>
            <a:r>
              <a:rPr lang="en-US" sz="3600" dirty="0">
                <a:latin typeface="FUTURA MEDIUM BT" panose="020B0602020204020303" pitchFamily="34" charset="0"/>
              </a:rPr>
              <a:t>and Neurological Disabilities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65A39A4-966E-F153-3863-A2509032C69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819784" y="2406392"/>
            <a:ext cx="4367286" cy="1341615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  <a:defRPr/>
            </a:pPr>
            <a:r>
              <a:rPr lang="en-GB" dirty="0"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I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nvolve neurodiversity and neurological disorders, as well as behavioural and mental health disorders that are not necessarily neurological.</a:t>
            </a:r>
            <a:endParaRPr lang="en-GB" sz="105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9466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7A070061-8077-4213-90EC-9DD67DB7150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>
            <a:noAutofit/>
          </a:bodyPr>
          <a:lstStyle/>
          <a:p>
            <a:pPr>
              <a:spcAft>
                <a:spcPts val="600"/>
              </a:spcAft>
            </a:pPr>
            <a:fld id="{C0575C1E-9B6E-4AB5-B934-F6E8BE33AD26}" type="datetime5">
              <a:rPr lang="en-US" smtClean="0"/>
              <a:t>9-Jun-22</a:t>
            </a:fld>
            <a:endParaRPr lang="en-US"/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3C184BEB-A9B5-472D-9BA4-B1A91D87D3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Autofit/>
          </a:bodyPr>
          <a:lstStyle/>
          <a:p>
            <a:pPr algn="r">
              <a:spcAft>
                <a:spcPts val="600"/>
              </a:spcAft>
            </a:pPr>
            <a:fld id="{00000000-1234-1234-1234-123412341234}" type="slidenum">
              <a:rPr lang="en-US" smtClean="0"/>
              <a:pPr algn="r"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8F8A3EF-99EF-45C9-9CAE-C2FF5E91BD0F}"/>
              </a:ext>
            </a:extLst>
          </p:cNvPr>
          <p:cNvSpPr txBox="1">
            <a:spLocks/>
          </p:cNvSpPr>
          <p:nvPr/>
        </p:nvSpPr>
        <p:spPr>
          <a:xfrm>
            <a:off x="546176" y="1859548"/>
            <a:ext cx="5462956" cy="10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 ea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D1D1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D1D1B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2286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>
              <a:buNone/>
            </a:pPr>
            <a:r>
              <a:rPr lang="en-US" sz="6000" b="1" dirty="0">
                <a:solidFill>
                  <a:schemeClr val="bg2"/>
                </a:solidFill>
                <a:latin typeface="FUTURA MEDIUM BT" panose="020B0602020204020303" pitchFamily="34" charset="0"/>
                <a:sym typeface="Arial"/>
              </a:rPr>
              <a:t>Welcome</a:t>
            </a:r>
            <a:endParaRPr lang="en-US" sz="6000" b="1" dirty="0">
              <a:solidFill>
                <a:schemeClr val="bg2"/>
              </a:solidFill>
              <a:latin typeface="FUTURA MEDIUM BT" panose="020B0602020204020303" pitchFamily="34" charset="0"/>
            </a:endParaRPr>
          </a:p>
          <a:p>
            <a:pPr marL="0" indent="0">
              <a:buNone/>
            </a:pPr>
            <a:endParaRPr lang="en-US" sz="6000" dirty="0">
              <a:solidFill>
                <a:schemeClr val="tx1"/>
              </a:solidFill>
              <a:latin typeface="Futura-Bold" pitchFamily="2" charset="0"/>
            </a:endParaRPr>
          </a:p>
          <a:p>
            <a:pPr marL="0" indent="0">
              <a:buNone/>
            </a:pPr>
            <a:endParaRPr lang="en-US" sz="6000" dirty="0">
              <a:solidFill>
                <a:schemeClr val="tx1"/>
              </a:solidFill>
              <a:latin typeface="Futura-Bold" pitchFamily="2" charset="0"/>
            </a:endParaRPr>
          </a:p>
          <a:p>
            <a:pPr marL="0" indent="0">
              <a:buNone/>
            </a:pPr>
            <a:endParaRPr lang="en-US" sz="6000" dirty="0">
              <a:solidFill>
                <a:schemeClr val="bg1"/>
              </a:solidFill>
              <a:highlight>
                <a:srgbClr val="66C0B7"/>
              </a:highlight>
              <a:latin typeface="Futura-Light" panose="020B0400000000000000" pitchFamily="34" charset="0"/>
            </a:endParaRPr>
          </a:p>
          <a:p>
            <a:pPr marL="0" indent="0">
              <a:buNone/>
            </a:pPr>
            <a:endParaRPr lang="en-US" sz="6000" dirty="0">
              <a:solidFill>
                <a:schemeClr val="bg1"/>
              </a:solidFill>
              <a:highlight>
                <a:srgbClr val="66C0B7"/>
              </a:highlight>
              <a:latin typeface="Futura-Light" panose="020B0400000000000000" pitchFamily="34" charset="0"/>
            </a:endParaRP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BB96533-3646-5830-C337-5FB8FB157981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14381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fld id="{A60901CE-7B2C-4204-887B-40BC93BF10E0}" type="datetime2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t>Thursday, June 9, 2022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20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A5A1DE5-5F86-9C79-872B-66E0D04D9F86}"/>
              </a:ext>
            </a:extLst>
          </p:cNvPr>
          <p:cNvSpPr txBox="1">
            <a:spLocks/>
          </p:cNvSpPr>
          <p:nvPr/>
        </p:nvSpPr>
        <p:spPr>
          <a:xfrm>
            <a:off x="465972" y="356519"/>
            <a:ext cx="6551516" cy="53549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spc="40" dirty="0">
                <a:latin typeface="FUTURA MEDIUM BT" panose="020B0602020204020303" pitchFamily="34" charset="0"/>
              </a:rPr>
              <a:t>Cognitive, Learning </a:t>
            </a:r>
            <a:br>
              <a:rPr lang="en-GB" sz="3600" spc="40" dirty="0">
                <a:latin typeface="FUTURA MEDIUM BT" panose="020B0602020204020303" pitchFamily="34" charset="0"/>
              </a:rPr>
            </a:br>
            <a:r>
              <a:rPr lang="en-GB" sz="3600" spc="40" dirty="0">
                <a:latin typeface="FUTURA MEDIUM BT" panose="020B0602020204020303" pitchFamily="34" charset="0"/>
              </a:rPr>
              <a:t>and Neurological Disabilities 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497B3DFD-4FC3-28D8-F967-383C6AAE8145}"/>
              </a:ext>
            </a:extLst>
          </p:cNvPr>
          <p:cNvSpPr txBox="1">
            <a:spLocks/>
          </p:cNvSpPr>
          <p:nvPr/>
        </p:nvSpPr>
        <p:spPr>
          <a:xfrm>
            <a:off x="461156" y="1634188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 dirty="0">
                <a:highlight>
                  <a:srgbClr val="6FC3AC"/>
                </a:highlight>
                <a:latin typeface="Futura LT Light" panose="02000303000000000000" pitchFamily="2" charset="0"/>
              </a:rPr>
              <a:t>Examples barriers</a:t>
            </a:r>
            <a:endParaRPr lang="en-US" sz="2400" b="1" dirty="0">
              <a:highlight>
                <a:srgbClr val="6FC3AC"/>
              </a:highlight>
              <a:latin typeface="Futura LT Light" panose="02000303000000000000" pitchFamily="2" charset="0"/>
            </a:endParaRP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57745A0-029F-E462-A26E-2A574DBBC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712" y="2162998"/>
            <a:ext cx="7995276" cy="2160686"/>
          </a:xfrm>
        </p:spPr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dirty="0">
                <a:latin typeface="Futura LT Book" panose="02000503000000000000" pitchFamily="2" charset="0"/>
              </a:rPr>
              <a:t>Complex navigation mechanisms and page layouts that are difficult to understand and use.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dirty="0">
                <a:latin typeface="Futura LT Book" panose="02000503000000000000" pitchFamily="2" charset="0"/>
              </a:rPr>
              <a:t>Complex sentences that are difficult to read and unusual words that are difficult to understand.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dirty="0">
                <a:latin typeface="Futura LT Book" panose="02000503000000000000" pitchFamily="2" charset="0"/>
              </a:rPr>
              <a:t>Long passages of text without images, graphs, or other illustrations to highlight the context.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dirty="0">
                <a:latin typeface="Futura LT Book" panose="02000503000000000000" pitchFamily="2" charset="0"/>
              </a:rPr>
              <a:t>Moving, blinking, or flickering content, and background audio that cannot be turned off.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F3F0F2C9-C414-4D70-3F22-FD7C96811109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0397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3ECBD-B460-0B66-AEE3-6AF7AC2C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227" y="2422630"/>
            <a:ext cx="3034680" cy="720080"/>
          </a:xfrm>
        </p:spPr>
        <p:txBody>
          <a:bodyPr/>
          <a:lstStyle/>
          <a:p>
            <a:r>
              <a:rPr lang="en-US" sz="2400" dirty="0"/>
              <a:t>Definition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6ABBE261-69CC-8B35-5980-AC7FD1F1B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784" y="610970"/>
            <a:ext cx="5324216" cy="590891"/>
          </a:xfrm>
        </p:spPr>
        <p:txBody>
          <a:bodyPr/>
          <a:lstStyle/>
          <a:p>
            <a:r>
              <a:rPr lang="en-US" sz="3600" dirty="0">
                <a:latin typeface="FUTURA MEDIUM BT" panose="020B0602020204020303" pitchFamily="34" charset="0"/>
              </a:rPr>
              <a:t>Physical Disabilities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65A39A4-966E-F153-3863-A2509032C69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819783" y="1441055"/>
            <a:ext cx="5177989" cy="1341615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  <a:defRPr/>
            </a:pPr>
            <a:r>
              <a:rPr lang="en-GB" dirty="0"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I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nclude limitations of muscular control (such as involuntary movements including tremors, lack of coordination, or paralysis), limitations of sensation, joint disorders (such as arthritis), </a:t>
            </a:r>
            <a:b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</a:b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pain that impedes movement, </a:t>
            </a:r>
            <a:b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</a:b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and missing limbs.</a:t>
            </a:r>
            <a:endParaRPr lang="en-GB" sz="105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A4688379-A417-846A-2707-F503D0B60BF5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8465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fld id="{A60901CE-7B2C-4204-887B-40BC93BF10E0}" type="datetime2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t>Thursday, June 9, 2022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A5A1DE5-5F86-9C79-872B-66E0D04D9F86}"/>
              </a:ext>
            </a:extLst>
          </p:cNvPr>
          <p:cNvSpPr txBox="1">
            <a:spLocks/>
          </p:cNvSpPr>
          <p:nvPr/>
        </p:nvSpPr>
        <p:spPr>
          <a:xfrm>
            <a:off x="465972" y="356519"/>
            <a:ext cx="5050069" cy="53549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spc="40" dirty="0">
                <a:latin typeface="FUTURA MEDIUM BT" panose="020B0602020204020303" pitchFamily="34" charset="0"/>
              </a:rPr>
              <a:t>Physical Disabilities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EAE768-6723-69CB-03FD-342628928753}"/>
              </a:ext>
            </a:extLst>
          </p:cNvPr>
          <p:cNvSpPr/>
          <p:nvPr/>
        </p:nvSpPr>
        <p:spPr>
          <a:xfrm>
            <a:off x="465972" y="1729762"/>
            <a:ext cx="70618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Websites, web browsers, and authoring tools that do not provide full keyboard support.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Insufficient time limits to respond or to complete tasks, such as to fill out online forms.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Controls, including links with images of text, that do not have equivalent text alternatives.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LT Book" panose="02000503000000000000" pitchFamily="2" charset="0"/>
              </a:rPr>
              <a:t>Missing visual and non-visual orientation cues, page structure, and other navigational aids.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497B3DFD-4FC3-28D8-F967-383C6AAE8145}"/>
              </a:ext>
            </a:extLst>
          </p:cNvPr>
          <p:cNvSpPr txBox="1">
            <a:spLocks/>
          </p:cNvSpPr>
          <p:nvPr/>
        </p:nvSpPr>
        <p:spPr>
          <a:xfrm>
            <a:off x="461156" y="1124489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 dirty="0">
                <a:highlight>
                  <a:srgbClr val="6FC3AC"/>
                </a:highlight>
                <a:latin typeface="Futura LT Light" panose="02000303000000000000" pitchFamily="2" charset="0"/>
              </a:rPr>
              <a:t>Examples barriers</a:t>
            </a:r>
            <a:endParaRPr lang="en-US" sz="2400" b="1" dirty="0">
              <a:highlight>
                <a:srgbClr val="6FC3AC"/>
              </a:highlight>
              <a:latin typeface="Futura LT Light" panose="02000303000000000000" pitchFamily="2" charset="0"/>
            </a:endParaRP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023B4F0D-875D-4BA1-E1F2-366689624468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3899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56E482-08FC-03E4-3903-FEE822ACF8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 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3ECBD-B460-0B66-AEE3-6AF7AC2C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227" y="2422630"/>
            <a:ext cx="3034680" cy="720080"/>
          </a:xfrm>
        </p:spPr>
        <p:txBody>
          <a:bodyPr/>
          <a:lstStyle/>
          <a:p>
            <a:r>
              <a:rPr lang="en-US" sz="2400" dirty="0"/>
              <a:t>Definition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6ABBE261-69CC-8B35-5980-AC7FD1F1B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784" y="610970"/>
            <a:ext cx="5324216" cy="590891"/>
          </a:xfrm>
        </p:spPr>
        <p:txBody>
          <a:bodyPr/>
          <a:lstStyle/>
          <a:p>
            <a:r>
              <a:rPr lang="en-US" sz="3600" dirty="0">
                <a:latin typeface="FUTURA MEDIUM BT" panose="020B0602020204020303" pitchFamily="34" charset="0"/>
              </a:rPr>
              <a:t>Visual Disabilities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65A39A4-966E-F153-3863-A2509032C69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819783" y="1441055"/>
            <a:ext cx="5177989" cy="1341615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Tx/>
              <a:buNone/>
              <a:defRPr/>
            </a:pPr>
            <a:r>
              <a:rPr lang="en-GB" dirty="0"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R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ange from mild or moderate vision loss in one or both eyes (“low vision”) to substantial and </a:t>
            </a:r>
            <a:r>
              <a:rPr lang="en-GB" dirty="0" err="1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uncorrectable</a:t>
            </a:r>
            <a:r>
              <a:rPr lang="en-GB" dirty="0">
                <a:solidFill>
                  <a:srgbClr val="000000"/>
                </a:solidFill>
                <a:latin typeface="Futura LT Book" panose="020B0604020202020204" charset="0"/>
                <a:ea typeface="Calibri"/>
                <a:cs typeface="Futura LT Book" panose="020B0604020202020204" charset="0"/>
                <a:sym typeface="Calibri"/>
              </a:rPr>
              <a:t> vision loss in both eyes (“blindness”). </a:t>
            </a:r>
            <a:endParaRPr lang="en-GB" sz="105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3740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fld id="{A60901CE-7B2C-4204-887B-40BC93BF10E0}" type="datetime2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t>Thursday, June 9, 2022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utura LT Light"/>
                <a:cs typeface="Futura LT Book"/>
                <a:sym typeface="Poppi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utura LT Light"/>
              <a:cs typeface="Futura LT Book"/>
              <a:sym typeface="Poppin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A5A1DE5-5F86-9C79-872B-66E0D04D9F86}"/>
              </a:ext>
            </a:extLst>
          </p:cNvPr>
          <p:cNvSpPr txBox="1">
            <a:spLocks/>
          </p:cNvSpPr>
          <p:nvPr/>
        </p:nvSpPr>
        <p:spPr>
          <a:xfrm>
            <a:off x="465972" y="356519"/>
            <a:ext cx="5050069" cy="53549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spc="40" dirty="0">
                <a:latin typeface="FUTURA MEDIUM BT" panose="020B0602020204020303" pitchFamily="34" charset="0"/>
              </a:rPr>
              <a:t>Visual Disabilities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EAE768-6723-69CB-03FD-342628928753}"/>
              </a:ext>
            </a:extLst>
          </p:cNvPr>
          <p:cNvSpPr/>
          <p:nvPr/>
        </p:nvSpPr>
        <p:spPr>
          <a:xfrm>
            <a:off x="465972" y="1729762"/>
            <a:ext cx="76254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1D1D1D"/>
                </a:solidFill>
                <a:latin typeface="FUTURA LT LIGHT" panose="02000303000000000000" pitchFamily="2" charset="0"/>
              </a:rPr>
              <a:t>Images, controls, and other structural elements that do not have equivalent text alternatives.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1D1D1D"/>
                </a:solidFill>
                <a:latin typeface="FUTURA LT LIGHT" panose="02000303000000000000" pitchFamily="2" charset="0"/>
              </a:rPr>
              <a:t>Text, images, and page layouts that cannot be resized, or that lose information when resized.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1D1D1D"/>
                </a:solidFill>
                <a:latin typeface="FUTURA LT LIGHT" panose="02000303000000000000" pitchFamily="2" charset="0"/>
              </a:rPr>
              <a:t>Missing visual and non-visual orientation cues, page structure, and other navigational aids.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1D1D1D"/>
                </a:solidFill>
                <a:latin typeface="FUTURA LT LIGHT" panose="02000303000000000000" pitchFamily="2" charset="0"/>
              </a:rPr>
              <a:t>Video content that does not have text or audio alternatives, or an audio-description track.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497B3DFD-4FC3-28D8-F967-383C6AAE8145}"/>
              </a:ext>
            </a:extLst>
          </p:cNvPr>
          <p:cNvSpPr txBox="1">
            <a:spLocks/>
          </p:cNvSpPr>
          <p:nvPr/>
        </p:nvSpPr>
        <p:spPr>
          <a:xfrm>
            <a:off x="461156" y="1124489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 dirty="0">
                <a:highlight>
                  <a:srgbClr val="6FC3AC"/>
                </a:highlight>
                <a:latin typeface="+mn-lt"/>
              </a:rPr>
              <a:t>Examples barriers</a:t>
            </a:r>
            <a:endParaRPr lang="en-US" sz="2400" b="1" dirty="0">
              <a:highlight>
                <a:srgbClr val="6FC3AC"/>
              </a:highlight>
              <a:latin typeface="+mn-lt"/>
            </a:endParaRP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4A0BDBD3-DF81-8001-CFFD-6C3B13656F35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0023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B189AA9-F6D7-413B-EBD6-75BE073C2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430214"/>
            <a:ext cx="5324216" cy="978689"/>
          </a:xfrm>
        </p:spPr>
        <p:txBody>
          <a:bodyPr/>
          <a:lstStyle/>
          <a:p>
            <a:r>
              <a:rPr lang="en-US" dirty="0">
                <a:latin typeface="FUTURA MEDIUM BT" panose="020B0602020204020303" pitchFamily="34" charset="0"/>
              </a:rPr>
              <a:t>Neurodiversity Challenges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F8AE3B-03FB-A54E-87A1-927C3EF60DD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7436" y="1069600"/>
            <a:ext cx="5040560" cy="2160686"/>
          </a:xfrm>
        </p:spPr>
        <p:txBody>
          <a:bodyPr/>
          <a:lstStyle/>
          <a:p>
            <a:r>
              <a:rPr lang="en-GB" b="1" dirty="0">
                <a:ea typeface="+mj-lt"/>
                <a:cs typeface="+mj-lt"/>
              </a:rPr>
              <a:t>Need support – assistive technology, colleague, carer. 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Difficulty concentrating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Can feel stressed and anxious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Difficulties with time keeping 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Difficult being organised and maintaining a schedule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Mental health can be affected</a:t>
            </a:r>
            <a:endParaRPr lang="en-US" b="1" dirty="0">
              <a:ea typeface="+mj-lt"/>
              <a:cs typeface="+mj-lt"/>
            </a:endParaRPr>
          </a:p>
          <a:p>
            <a:r>
              <a:rPr lang="en-GB" b="1" dirty="0">
                <a:ea typeface="+mj-lt"/>
                <a:cs typeface="+mj-lt"/>
              </a:rPr>
              <a:t>Social difficulties</a:t>
            </a:r>
            <a:endParaRPr lang="en-US" b="1" dirty="0">
              <a:ea typeface="+mj-lt"/>
              <a:cs typeface="+mj-lt"/>
            </a:endParaRPr>
          </a:p>
          <a:p>
            <a:endParaRPr lang="en-US" b="1" dirty="0"/>
          </a:p>
        </p:txBody>
      </p:sp>
      <p:pic>
        <p:nvPicPr>
          <p:cNvPr id="8" name="Picture 7" descr="A picture containing person, outdoor, shoes, footwear&#10;&#10;Description automatically generated">
            <a:extLst>
              <a:ext uri="{FF2B5EF4-FFF2-40B4-BE49-F238E27FC236}">
                <a16:creationId xmlns:a16="http://schemas.microsoft.com/office/drawing/2014/main" id="{1C466089-87C9-088E-FFAB-FC257A083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851" y="1496721"/>
            <a:ext cx="3902149" cy="2372951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7EF8087-456D-174D-4031-FC9A52E81751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75231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2D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42B429-7CF7-853A-1431-A6BE75BFF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059" y="1040001"/>
            <a:ext cx="6124952" cy="40733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07C1AB6-BB4C-3A99-606B-B0271E8BD930}"/>
              </a:ext>
            </a:extLst>
          </p:cNvPr>
          <p:cNvSpPr/>
          <p:nvPr/>
        </p:nvSpPr>
        <p:spPr>
          <a:xfrm>
            <a:off x="558800" y="539255"/>
            <a:ext cx="5461000" cy="24910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213;p12">
            <a:extLst>
              <a:ext uri="{FF2B5EF4-FFF2-40B4-BE49-F238E27FC236}">
                <a16:creationId xmlns:a16="http://schemas.microsoft.com/office/drawing/2014/main" id="{3B11F11C-AC21-B12B-23B1-733ED61CE252}"/>
              </a:ext>
            </a:extLst>
          </p:cNvPr>
          <p:cNvSpPr txBox="1">
            <a:spLocks/>
          </p:cNvSpPr>
          <p:nvPr/>
        </p:nvSpPr>
        <p:spPr>
          <a:xfrm>
            <a:off x="824081" y="807003"/>
            <a:ext cx="488696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  <a:buClr>
                <a:srgbClr val="000000"/>
              </a:buClr>
              <a:buSzTx/>
              <a:defRPr/>
            </a:pPr>
            <a:r>
              <a:rPr lang="en-GB" sz="4000" dirty="0">
                <a:latin typeface="Futura LT Book"/>
              </a:rPr>
              <a:t>How do you find and conduct user research with this user group?</a:t>
            </a:r>
            <a:endParaRPr lang="en-GB" sz="400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6C4FA3C9-FBD3-C47A-02B0-AA889454985F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6812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156" y="2348310"/>
            <a:ext cx="7345362" cy="1008112"/>
          </a:xfrm>
        </p:spPr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b="1" dirty="0">
                <a:ea typeface="+mj-lt"/>
                <a:cs typeface="+mj-lt"/>
              </a:rPr>
              <a:t>Charities</a:t>
            </a:r>
            <a:endParaRPr lang="en-US" b="1" dirty="0"/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b="1" dirty="0"/>
              <a:t>Recruitment agencies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b="1" dirty="0"/>
              <a:t>Your network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US" b="1" dirty="0">
                <a:ea typeface="+mj-lt"/>
                <a:cs typeface="+mj-lt"/>
              </a:rPr>
              <a:t>Clients</a:t>
            </a:r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200" y="365125"/>
            <a:ext cx="5049838" cy="108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Find Neurodivergent </a:t>
            </a:r>
            <a:br>
              <a:rPr lang="en-GB" sz="3600" dirty="0">
                <a:latin typeface="FUTURA MEDIUM BT" panose="020B0602020204020303" pitchFamily="34" charset="0"/>
              </a:rPr>
            </a:br>
            <a:r>
              <a:rPr lang="en-GB" sz="3600" dirty="0">
                <a:latin typeface="FUTURA MEDIUM BT" panose="020B0602020204020303" pitchFamily="34" charset="0"/>
              </a:rPr>
              <a:t>and Disabled People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80060D1-DBBF-65C8-4CC0-313AAD383075}"/>
              </a:ext>
            </a:extLst>
          </p:cNvPr>
          <p:cNvSpPr txBox="1">
            <a:spLocks/>
          </p:cNvSpPr>
          <p:nvPr/>
        </p:nvSpPr>
        <p:spPr>
          <a:xfrm>
            <a:off x="461156" y="1666411"/>
            <a:ext cx="7345362" cy="5047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chemeClr val="bg2"/>
                </a:solidFill>
                <a:highlight>
                  <a:srgbClr val="FFE02D"/>
                </a:highlight>
                <a:latin typeface="+mn-lt"/>
                <a:cs typeface="Futura Medium" panose="020B0602020204020303" pitchFamily="34" charset="-79"/>
              </a:rPr>
              <a:t>How?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5A924A75-DD2C-48C4-28E6-B3D8136BE8B8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39702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762" y="2220717"/>
            <a:ext cx="7345362" cy="1008112"/>
          </a:xfrm>
        </p:spPr>
        <p:txBody>
          <a:bodyPr/>
          <a:lstStyle/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Action for M.E  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British Dyslexia Association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Guide Dogs for the Blind Association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Leonard Cheshire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MND Association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Multiple Sclerosis Society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Parkinson's UK</a:t>
            </a:r>
            <a:endParaRPr lang="en-GB" sz="2200" dirty="0">
              <a:ea typeface="+mj-lt"/>
              <a:cs typeface="+mj-lt"/>
            </a:endParaRPr>
          </a:p>
          <a:p>
            <a:pPr marL="571500" indent="-342900">
              <a:lnSpc>
                <a:spcPct val="100000"/>
              </a:lnSpc>
              <a:spcBef>
                <a:spcPts val="0"/>
              </a:spcBef>
              <a:buChar char="•"/>
            </a:pPr>
            <a:r>
              <a:rPr lang="en-GB" sz="2200" b="1" dirty="0">
                <a:ea typeface="+mj-lt"/>
                <a:cs typeface="+mj-lt"/>
              </a:rPr>
              <a:t>Royal National Institute for the Blind </a:t>
            </a:r>
            <a:endParaRPr lang="en-GB" sz="2200" u="sng" dirty="0"/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200" y="365125"/>
            <a:ext cx="5049838" cy="108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Find neurodivergent and disabled people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80060D1-DBBF-65C8-4CC0-313AAD383075}"/>
              </a:ext>
            </a:extLst>
          </p:cNvPr>
          <p:cNvSpPr txBox="1">
            <a:spLocks/>
          </p:cNvSpPr>
          <p:nvPr/>
        </p:nvSpPr>
        <p:spPr>
          <a:xfrm>
            <a:off x="461156" y="1613248"/>
            <a:ext cx="7345362" cy="5047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bg2"/>
                </a:solidFill>
                <a:highlight>
                  <a:srgbClr val="FFE02D"/>
                </a:highlight>
                <a:latin typeface="+mn-lt"/>
                <a:cs typeface="Futura Medium"/>
              </a:rPr>
              <a:t>Charities e.g. </a:t>
            </a:r>
            <a:endParaRPr lang="en-US" sz="2400" dirty="0">
              <a:solidFill>
                <a:schemeClr val="bg2"/>
              </a:solidFill>
              <a:highlight>
                <a:srgbClr val="FFE02D"/>
              </a:highlight>
              <a:latin typeface="+mn-lt"/>
              <a:cs typeface="Futura Medium" panose="020B0602020204020303" pitchFamily="34" charset="-79"/>
            </a:endParaRP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8FC518AD-E415-5F22-9B1B-FC97F8C6FB28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85757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5ECF9-C65C-21E3-F866-7146061CD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638" y="2120868"/>
            <a:ext cx="6827911" cy="1008112"/>
          </a:xfrm>
        </p:spPr>
        <p:txBody>
          <a:bodyPr/>
          <a:lstStyle/>
          <a:p>
            <a:pPr fontAlgn="base">
              <a:buFont typeface="Calibri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Research some guidance</a:t>
            </a:r>
          </a:p>
          <a:p>
            <a:pPr>
              <a:buFont typeface="Calibri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Check what terminology do they.</a:t>
            </a:r>
          </a:p>
          <a:p>
            <a:pPr>
              <a:buFont typeface="Calibri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Know in advance if they need any adjustments for the research session.</a:t>
            </a:r>
          </a:p>
          <a:p>
            <a:pPr>
              <a:buFont typeface="Calibri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Get informed consent for user research.</a:t>
            </a:r>
            <a:endParaRPr lang="en-US" dirty="0">
              <a:ea typeface="+mj-lt"/>
              <a:cs typeface="+mj-lt"/>
            </a:endParaRPr>
          </a:p>
          <a:p>
            <a:pPr>
              <a:buFont typeface="Calibri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Provide instructions with the participants prior </a:t>
            </a:r>
            <a:br>
              <a:rPr lang="en-GB" dirty="0">
                <a:ea typeface="+mj-lt"/>
                <a:cs typeface="+mj-lt"/>
              </a:rPr>
            </a:br>
            <a:r>
              <a:rPr lang="en-GB" dirty="0">
                <a:ea typeface="+mj-lt"/>
                <a:cs typeface="+mj-lt"/>
              </a:rPr>
              <a:t>to the research session.</a:t>
            </a:r>
            <a:endParaRPr lang="en-GB" dirty="0"/>
          </a:p>
        </p:txBody>
      </p:sp>
      <p:sp>
        <p:nvSpPr>
          <p:cNvPr id="9" name="Google Shape;213;p12">
            <a:extLst>
              <a:ext uri="{FF2B5EF4-FFF2-40B4-BE49-F238E27FC236}">
                <a16:creationId xmlns:a16="http://schemas.microsoft.com/office/drawing/2014/main" id="{DCCE308F-D239-A3AF-2BE5-261CF44E4CF2}"/>
              </a:ext>
            </a:extLst>
          </p:cNvPr>
          <p:cNvSpPr txBox="1">
            <a:spLocks/>
          </p:cNvSpPr>
          <p:nvPr/>
        </p:nvSpPr>
        <p:spPr>
          <a:xfrm>
            <a:off x="457200" y="365125"/>
            <a:ext cx="5049838" cy="108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Find Neurodivergent </a:t>
            </a:r>
            <a:br>
              <a:rPr lang="en-GB" sz="3600" dirty="0">
                <a:latin typeface="FUTURA MEDIUM BT" panose="020B0602020204020303" pitchFamily="34" charset="0"/>
              </a:rPr>
            </a:br>
            <a:r>
              <a:rPr lang="en-GB" sz="3600" dirty="0">
                <a:latin typeface="FUTURA MEDIUM BT" panose="020B0602020204020303" pitchFamily="34" charset="0"/>
              </a:rPr>
              <a:t>and Disabled People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6596A319-3B20-FD40-A69C-CAD491F15978}"/>
              </a:ext>
            </a:extLst>
          </p:cNvPr>
          <p:cNvSpPr txBox="1">
            <a:spLocks/>
          </p:cNvSpPr>
          <p:nvPr/>
        </p:nvSpPr>
        <p:spPr>
          <a:xfrm>
            <a:off x="461156" y="1570719"/>
            <a:ext cx="7345362" cy="5047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bg2"/>
                </a:solidFill>
                <a:highlight>
                  <a:srgbClr val="FFE02D"/>
                </a:highlight>
                <a:latin typeface="+mn-lt"/>
                <a:cs typeface="Futura Medium" panose="020B0602020204020303" pitchFamily="34" charset="-79"/>
              </a:rPr>
              <a:t>Ways to approach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B515B8E5-51B4-CA7C-2DD2-CBCC57E9A7AB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069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E528B-9BD2-2605-4594-364CEF4F15F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83BC689-E60C-4733-9039-2CFD201CAF30}" type="datetime5">
              <a:rPr lang="en-US" smtClean="0"/>
              <a:t>9-Jun-22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B28DC-E939-8DBF-C241-6217E4844B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93DD044-E992-8FDC-D056-7BDE2B0DD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3121" y="1849388"/>
            <a:ext cx="7345362" cy="1008112"/>
          </a:xfrm>
        </p:spPr>
        <p:txBody>
          <a:bodyPr/>
          <a:lstStyle/>
          <a:p>
            <a:pPr marL="533400" indent="-457200">
              <a:buAutoNum type="arabicPeriod"/>
            </a:pPr>
            <a:r>
              <a:rPr lang="en-GB" b="1" dirty="0">
                <a:latin typeface="Futura LT Light" panose="02000303000000000000" pitchFamily="2" charset="0"/>
                <a:cs typeface="Futura Medium"/>
              </a:rPr>
              <a:t>Identify barriers for disabled and neurodivergent participation in digital services and user research. </a:t>
            </a:r>
            <a:endParaRPr lang="en-GB" b="1" dirty="0">
              <a:latin typeface="Futura LT Light" panose="02000303000000000000" pitchFamily="2" charset="0"/>
              <a:cs typeface="Futura Medium" panose="020B0602020204020303" pitchFamily="34" charset="-79"/>
            </a:endParaRPr>
          </a:p>
          <a:p>
            <a:pPr marL="533400" indent="-457200">
              <a:buAutoNum type="arabicPeriod"/>
            </a:pPr>
            <a:r>
              <a:rPr lang="en-GB" b="1" dirty="0">
                <a:latin typeface="Futura LT Light" panose="02000303000000000000" pitchFamily="2" charset="0"/>
                <a:cs typeface="Futura Medium" panose="020B0602020204020303" pitchFamily="34" charset="-79"/>
              </a:rPr>
              <a:t>Design more inclusive virtual events and workshops.</a:t>
            </a:r>
          </a:p>
          <a:p>
            <a:pPr marL="533400" indent="-457200">
              <a:buAutoNum type="arabicPeriod"/>
            </a:pPr>
            <a:r>
              <a:rPr lang="en-GB" b="1" dirty="0">
                <a:latin typeface="Futura LT Light" panose="02000303000000000000" pitchFamily="2" charset="0"/>
                <a:cs typeface="Futura Medium"/>
              </a:rPr>
              <a:t>Be aware of inclusive terminology.  </a:t>
            </a:r>
          </a:p>
          <a:p>
            <a:pPr marL="533400" indent="-457200">
              <a:buAutoNum type="arabicPeriod"/>
            </a:pPr>
            <a:r>
              <a:rPr lang="en-GB" b="1" dirty="0">
                <a:latin typeface="Futura LT Light" panose="02000303000000000000" pitchFamily="2" charset="0"/>
                <a:cs typeface="Futura Medium"/>
              </a:rPr>
              <a:t>Apply learning from the session, including engaging with other participants.</a:t>
            </a:r>
            <a:endParaRPr lang="en-US" b="1" dirty="0">
              <a:latin typeface="Futura LT Light" panose="02000303000000000000" pitchFamily="2" charset="0"/>
              <a:cs typeface="Futura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70914B-5A8C-FE8E-20F4-67D29FB10A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4387" y="343482"/>
            <a:ext cx="5049838" cy="48101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3600" dirty="0">
                <a:latin typeface="FUTURA MEDIUM BT" panose="020B0602020204020303" pitchFamily="34" charset="0"/>
              </a:rPr>
              <a:t>Workshop Objectives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A44F59-8434-24FA-6347-B9F6380E103F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492253" y="1195131"/>
            <a:ext cx="7345363" cy="5048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b="1" dirty="0">
                <a:solidFill>
                  <a:schemeClr val="bg2"/>
                </a:solidFill>
                <a:highlight>
                  <a:srgbClr val="FFE02D"/>
                </a:highlight>
                <a:latin typeface="Futura LT Book"/>
              </a:rPr>
              <a:t>What we will cover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D76BE785-F143-0D41-3172-49E33B8B0B14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45853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13" name="Google Shape;213;p12"/>
          <p:cNvSpPr txBox="1">
            <a:spLocks noGrp="1"/>
          </p:cNvSpPr>
          <p:nvPr>
            <p:ph type="title" idx="4294967295"/>
          </p:nvPr>
        </p:nvSpPr>
        <p:spPr>
          <a:xfrm>
            <a:off x="457200" y="365125"/>
            <a:ext cx="5049838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My Experience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pic>
        <p:nvPicPr>
          <p:cNvPr id="10" name="Picture 9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D81679C9-D49A-A376-4FB9-A0ED88D48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1355504"/>
            <a:ext cx="2895600" cy="3003991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6CC9B73-E94D-E88D-A45D-CBACFC49D3F3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961566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8A55711-1548-EE41-ADB0-8852B188514E}"/>
                  </a:ext>
                </a:extLst>
              </p14:cNvPr>
              <p14:cNvContentPartPr/>
              <p14:nvPr/>
            </p14:nvContentPartPr>
            <p14:xfrm>
              <a:off x="-435157" y="3462671"/>
              <a:ext cx="9525" cy="9525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8A55711-1548-EE41-ADB0-8852B188514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39264" y="3105483"/>
                <a:ext cx="416379" cy="72270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26DE15-F519-5200-550B-1774D1D25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754" y="783701"/>
            <a:ext cx="7442108" cy="3409200"/>
          </a:xfrm>
          <a:prstGeom prst="rect">
            <a:avLst/>
          </a:prstGeom>
          <a:effectLst>
            <a:outerShdw blurRad="254000" dir="3360000" algn="tl" rotWithShape="0">
              <a:schemeClr val="tx2">
                <a:lumMod val="65000"/>
                <a:alpha val="95000"/>
              </a:schemeClr>
            </a:outerShdw>
          </a:effectLst>
        </p:spPr>
      </p:pic>
      <p:pic>
        <p:nvPicPr>
          <p:cNvPr id="8" name="Graphic 7" descr="Star with solid fill">
            <a:extLst>
              <a:ext uri="{FF2B5EF4-FFF2-40B4-BE49-F238E27FC236}">
                <a16:creationId xmlns:a16="http://schemas.microsoft.com/office/drawing/2014/main" id="{A23813A1-B0E5-4CEF-3E54-EFDA47A25F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84523" y="1363216"/>
            <a:ext cx="727106" cy="726843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E05E1F76-8970-136B-4F0F-B7C3CCD3BEB1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6806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71DC-47CB-49F0-AC68-592F6CED492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D7D142-9225-44E0-ACA2-270C4AA09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138" y="1085095"/>
            <a:ext cx="7704648" cy="1008112"/>
          </a:xfrm>
        </p:spPr>
        <p:txBody>
          <a:bodyPr/>
          <a:lstStyle/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Look at guidance and attend events.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Share clear instructions and expectations in advance. 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Ask them if any needs or support was required during </a:t>
            </a:r>
            <a:br>
              <a:rPr lang="en-GB" sz="2200" b="1" dirty="0"/>
            </a:br>
            <a:r>
              <a:rPr lang="en-GB" sz="2200" b="1" dirty="0"/>
              <a:t>the interview. 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Allow extra time for questions when planning the session. 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Provide clear, bullet-pointed instructions, expectations, </a:t>
            </a:r>
            <a:br>
              <a:rPr lang="en-GB" sz="2200" b="1" dirty="0"/>
            </a:br>
            <a:r>
              <a:rPr lang="en-GB" sz="2200" b="1" dirty="0"/>
              <a:t>time commitment -  both written and verbally.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Do one-to-one interviews.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sz="2200" b="1" dirty="0"/>
              <a:t>Mute anything that can cause distraction before starting </a:t>
            </a:r>
            <a:br>
              <a:rPr lang="en-GB" sz="2200" b="1" dirty="0"/>
            </a:br>
            <a:r>
              <a:rPr lang="en-GB" sz="2200" b="1" dirty="0"/>
              <a:t>the interview.</a:t>
            </a:r>
          </a:p>
        </p:txBody>
      </p:sp>
      <p:sp>
        <p:nvSpPr>
          <p:cNvPr id="8" name="Google Shape;213;p12">
            <a:extLst>
              <a:ext uri="{FF2B5EF4-FFF2-40B4-BE49-F238E27FC236}">
                <a16:creationId xmlns:a16="http://schemas.microsoft.com/office/drawing/2014/main" id="{C5B1B038-82A3-5930-2926-B06293365E22}"/>
              </a:ext>
            </a:extLst>
          </p:cNvPr>
          <p:cNvSpPr txBox="1">
            <a:spLocks/>
          </p:cNvSpPr>
          <p:nvPr/>
        </p:nvSpPr>
        <p:spPr>
          <a:xfrm>
            <a:off x="457200" y="355694"/>
            <a:ext cx="5049838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Prepare and Plan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B83A40F6-4C4D-6C1F-E5F9-9AA801532F86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08674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71DC-47CB-49F0-AC68-592F6CED492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D7D142-9225-44E0-ACA2-270C4AA09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05" y="1090690"/>
            <a:ext cx="7345362" cy="2672803"/>
          </a:xfrm>
        </p:spPr>
        <p:txBody>
          <a:bodyPr/>
          <a:lstStyle/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Treat them like any participant.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Make them talk but don’t overwhelm.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Allow extra time.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Make sure they are comfortable.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Don’t rely on facial expressions.</a:t>
            </a:r>
          </a:p>
          <a:p>
            <a:pPr marL="571500" indent="-342900" fontAlgn="base">
              <a:buFont typeface="Arial" panose="020B0604020202020204" pitchFamily="34" charset="0"/>
              <a:buChar char="•"/>
            </a:pPr>
            <a:r>
              <a:rPr lang="en-GB" b="1" dirty="0"/>
              <a:t>Be patient and open-minded.</a:t>
            </a:r>
          </a:p>
        </p:txBody>
      </p:sp>
      <p:sp>
        <p:nvSpPr>
          <p:cNvPr id="8" name="Google Shape;213;p12">
            <a:extLst>
              <a:ext uri="{FF2B5EF4-FFF2-40B4-BE49-F238E27FC236}">
                <a16:creationId xmlns:a16="http://schemas.microsoft.com/office/drawing/2014/main" id="{C83BA323-55B0-89DA-5727-2F727B006BF1}"/>
              </a:ext>
            </a:extLst>
          </p:cNvPr>
          <p:cNvSpPr txBox="1">
            <a:spLocks/>
          </p:cNvSpPr>
          <p:nvPr/>
        </p:nvSpPr>
        <p:spPr>
          <a:xfrm>
            <a:off x="457200" y="365125"/>
            <a:ext cx="5323490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Conduct User Research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D756A666-E159-A49B-C004-472F09B1EA4A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0608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B7AC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0C1518-F475-4B14-9121-2FC03366F95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C4C8757-7DDE-466C-B4BE-AD2C68DB6FEE}" type="datetime5">
              <a:rPr lang="en-US" smtClean="0"/>
              <a:t>9-Jun-22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0BF6C-9034-4895-8D41-9E1D6FAD6E0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0E02-FDD3-4AB4-9DFF-258DF57232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D04896-7E79-9780-4F15-F32B60E6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954" y="1008102"/>
            <a:ext cx="6268689" cy="413574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3628366-3FCB-3408-A908-6BDE55F24AA1}"/>
              </a:ext>
            </a:extLst>
          </p:cNvPr>
          <p:cNvSpPr/>
          <p:nvPr/>
        </p:nvSpPr>
        <p:spPr>
          <a:xfrm>
            <a:off x="558800" y="539255"/>
            <a:ext cx="5461000" cy="28525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213;p12">
            <a:extLst>
              <a:ext uri="{FF2B5EF4-FFF2-40B4-BE49-F238E27FC236}">
                <a16:creationId xmlns:a16="http://schemas.microsoft.com/office/drawing/2014/main" id="{1A1BF407-2A12-28E2-63A9-FAED937C3CCA}"/>
              </a:ext>
            </a:extLst>
          </p:cNvPr>
          <p:cNvSpPr txBox="1">
            <a:spLocks/>
          </p:cNvSpPr>
          <p:nvPr/>
        </p:nvSpPr>
        <p:spPr>
          <a:xfrm>
            <a:off x="855980" y="807003"/>
            <a:ext cx="4821806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Poppins"/>
              <a:buNone/>
              <a:defRPr sz="3200" b="0" i="0" u="none" strike="noStrike" cap="none">
                <a:solidFill>
                  <a:schemeClr val="bg2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 dirty="0">
                <a:latin typeface="Futura LT Book"/>
              </a:rPr>
              <a:t>How do you communicate with neurodivergent and disabled people?</a:t>
            </a:r>
            <a:endParaRPr lang="en-US" sz="4000" dirty="0">
              <a:latin typeface="Futura LT Book"/>
            </a:endParaRPr>
          </a:p>
        </p:txBody>
      </p:sp>
    </p:spTree>
    <p:extLst>
      <p:ext uri="{BB962C8B-B14F-4D97-AF65-F5344CB8AC3E}">
        <p14:creationId xmlns:p14="http://schemas.microsoft.com/office/powerpoint/2010/main" val="25931466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0717A8-543A-4D58-A651-E11FD3DF4CD5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A36E4-6751-4A5D-96C4-CD4D6FD4BBD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65723E6-882B-8085-FAA4-C631FBFA8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05" y="1037526"/>
            <a:ext cx="7345362" cy="2672803"/>
          </a:xfrm>
        </p:spPr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b="1" dirty="0">
                <a:ea typeface="+mj-lt"/>
                <a:cs typeface="+mj-lt"/>
              </a:rPr>
              <a:t>Don’t say ‘suffering’ – be factual over </a:t>
            </a:r>
            <a:br>
              <a:rPr lang="en-GB" b="1" dirty="0">
                <a:ea typeface="+mj-lt"/>
                <a:cs typeface="+mj-lt"/>
              </a:rPr>
            </a:br>
            <a:r>
              <a:rPr lang="en-GB" b="1" dirty="0">
                <a:ea typeface="+mj-lt"/>
                <a:cs typeface="+mj-lt"/>
              </a:rPr>
              <a:t>value judgements.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b="1" dirty="0">
                <a:ea typeface="+mj-lt"/>
                <a:cs typeface="+mj-lt"/>
              </a:rPr>
              <a:t>Don’t refer to non-disabled people as ‘normal’.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b="1" dirty="0">
                <a:ea typeface="+mj-lt"/>
                <a:cs typeface="+mj-lt"/>
              </a:rPr>
              <a:t>Don’t lump together people in certain groups.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b="1" dirty="0">
                <a:ea typeface="+mj-lt"/>
                <a:cs typeface="+mj-lt"/>
              </a:rPr>
              <a:t>Avoid assumptions and stereotypes.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b="1" dirty="0">
                <a:ea typeface="+mj-lt"/>
                <a:cs typeface="+mj-lt"/>
              </a:rPr>
              <a:t>Check preferred language.</a:t>
            </a:r>
          </a:p>
        </p:txBody>
      </p:sp>
      <p:sp>
        <p:nvSpPr>
          <p:cNvPr id="14" name="Google Shape;213;p12">
            <a:extLst>
              <a:ext uri="{FF2B5EF4-FFF2-40B4-BE49-F238E27FC236}">
                <a16:creationId xmlns:a16="http://schemas.microsoft.com/office/drawing/2014/main" id="{D9A1D282-1BBD-DDBC-FA8F-1AE6A8E229F7}"/>
              </a:ext>
            </a:extLst>
          </p:cNvPr>
          <p:cNvSpPr txBox="1">
            <a:spLocks/>
          </p:cNvSpPr>
          <p:nvPr/>
        </p:nvSpPr>
        <p:spPr>
          <a:xfrm>
            <a:off x="457200" y="365125"/>
            <a:ext cx="5323490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General Guidelines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A4F3E5-B3A3-1BA1-D119-73B24A5E77A1}"/>
              </a:ext>
            </a:extLst>
          </p:cNvPr>
          <p:cNvSpPr txBox="1"/>
          <p:nvPr/>
        </p:nvSpPr>
        <p:spPr>
          <a:xfrm>
            <a:off x="548674" y="3983231"/>
            <a:ext cx="750016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800" dirty="0">
                <a:solidFill>
                  <a:schemeClr val="bg2"/>
                </a:solidFill>
                <a:latin typeface="FUTURA MEDIUM BT" panose="020B0602020204020303" pitchFamily="34" charset="0"/>
                <a:cs typeface="Futura Medium" panose="020B0602020204020303" pitchFamily="34" charset="-79"/>
              </a:rPr>
              <a:t>Inclusive language resources: </a:t>
            </a:r>
            <a:b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</a:rPr>
            </a:br>
            <a: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Read words to use and avoid </a:t>
            </a:r>
            <a: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</a:rPr>
              <a:t>when writing about disability</a:t>
            </a:r>
            <a: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GOV.UK (www.gov.uk)</a:t>
            </a:r>
            <a:endParaRPr lang="en-GB" sz="1800" dirty="0">
              <a:solidFill>
                <a:srgbClr val="60B7AC"/>
              </a:solidFill>
              <a:latin typeface="FUTURA MEDIUM BT" panose="020B0602020204020303" pitchFamily="34" charset="0"/>
              <a:cs typeface="Futura Medium" panose="020B0602020204020303" pitchFamily="34" charset="-79"/>
            </a:endParaRPr>
          </a:p>
          <a:p>
            <a: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inclusive-language-guidelines.pdf (cii.co.uk)</a:t>
            </a:r>
            <a:r>
              <a:rPr lang="en-GB" sz="1800" dirty="0">
                <a:solidFill>
                  <a:srgbClr val="60B7AC"/>
                </a:solidFill>
                <a:latin typeface="FUTURA MEDIUM BT" panose="020B0602020204020303" pitchFamily="34" charset="0"/>
                <a:cs typeface="Futura Medium" panose="020B0602020204020303" pitchFamily="34" charset="-79"/>
              </a:rPr>
              <a:t> </a:t>
            </a:r>
          </a:p>
          <a:p>
            <a:pPr algn="l"/>
            <a:endParaRPr lang="en-GB" sz="1800" dirty="0">
              <a:solidFill>
                <a:srgbClr val="60B7AC"/>
              </a:solidFill>
              <a:latin typeface="FUTURA MEDIUM BT" panose="020B0602020204020303" pitchFamily="34" charset="0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42445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6DAAA55-762F-4544-8330-B1555F49EED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C0717A8-543A-4D58-A651-E11FD3DF4CD5}" type="datetime2">
              <a:rPr lang="en-US" smtClean="0"/>
              <a:t>Thursday, June 9,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A36E4-6751-4A5D-96C4-CD4D6FD4BBD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© This is Milk 2022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6E3D8-92BF-4939-8513-703EA32DDB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65723E6-882B-8085-FAA4-C631FBFA8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54484"/>
            <a:ext cx="7345362" cy="2672803"/>
          </a:xfrm>
        </p:spPr>
        <p:txBody>
          <a:bodyPr/>
          <a:lstStyle/>
          <a:p>
            <a:pPr marL="419100" indent="-342900">
              <a:buFont typeface="Arial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With an individual, you could say, ‘I’m mindful to use inclusive language around disabilities and neurodiversity and that there are various views on terms. Can I check your preferred terminology?’</a:t>
            </a:r>
            <a:endParaRPr lang="en-US" dirty="0">
              <a:ea typeface="+mj-lt"/>
              <a:cs typeface="+mj-lt"/>
            </a:endParaRPr>
          </a:p>
          <a:p>
            <a:pPr marL="419100" indent="-342900">
              <a:buFont typeface="Arial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With a group, you could say, ' I'm going to use the term ‘disabled people’ a charity as preferred term in line with social model of disability.’</a:t>
            </a:r>
            <a:endParaRPr lang="en-US" dirty="0">
              <a:ea typeface="+mj-lt"/>
              <a:cs typeface="+mj-lt"/>
            </a:endParaRPr>
          </a:p>
          <a:p>
            <a:pPr marL="419100" indent="-342900">
              <a:buFont typeface="Arial" panose="020B0604020202020204" pitchFamily="34" charset="0"/>
              <a:buChar char="•"/>
            </a:pPr>
            <a:r>
              <a:rPr lang="en-GB" dirty="0">
                <a:ea typeface="+mj-lt"/>
                <a:cs typeface="+mj-lt"/>
              </a:rPr>
              <a:t>Can invite people to correct you. </a:t>
            </a:r>
            <a:endParaRPr lang="en-GB" dirty="0"/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GB" dirty="0">
              <a:cs typeface="Futura LT Light"/>
            </a:endParaRPr>
          </a:p>
        </p:txBody>
      </p:sp>
      <p:sp>
        <p:nvSpPr>
          <p:cNvPr id="14" name="Google Shape;213;p12">
            <a:extLst>
              <a:ext uri="{FF2B5EF4-FFF2-40B4-BE49-F238E27FC236}">
                <a16:creationId xmlns:a16="http://schemas.microsoft.com/office/drawing/2014/main" id="{D9A1D282-1BBD-DDBC-FA8F-1AE6A8E229F7}"/>
              </a:ext>
            </a:extLst>
          </p:cNvPr>
          <p:cNvSpPr txBox="1">
            <a:spLocks/>
          </p:cNvSpPr>
          <p:nvPr/>
        </p:nvSpPr>
        <p:spPr>
          <a:xfrm>
            <a:off x="457200" y="365125"/>
            <a:ext cx="5323490" cy="59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2"/>
              </a:buClr>
              <a:buSzPts val="3200"/>
              <a:buFont typeface="Poppins"/>
              <a:buNone/>
            </a:pPr>
            <a:r>
              <a:rPr lang="en-GB" sz="3600" dirty="0">
                <a:latin typeface="FUTURA MEDIUM BT" panose="020B0602020204020303" pitchFamily="34" charset="0"/>
              </a:rPr>
              <a:t>Ways to Approach</a:t>
            </a:r>
            <a:endParaRPr lang="en-US" sz="3600" dirty="0">
              <a:latin typeface="FUTURA MEDIUM BT" panose="020B06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532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F4AED-1BAA-4F30-A891-A6F21A12093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F30A147-44CB-45D6-9900-2F18090B114E}" type="datetime5">
              <a:rPr lang="en-US" smtClean="0"/>
              <a:t>9-Jun-22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AEABD-A26B-4788-B078-15133D1AEF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4A5FF-6960-4D4F-ACDE-50DF05AF3F2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© This is Milk 2022</a:t>
            </a:r>
          </a:p>
        </p:txBody>
      </p:sp>
      <p:pic>
        <p:nvPicPr>
          <p:cNvPr id="8" name="Picture 2" descr="Text&#10;&#10;Description automatically generated">
            <a:extLst>
              <a:ext uri="{FF2B5EF4-FFF2-40B4-BE49-F238E27FC236}">
                <a16:creationId xmlns:a16="http://schemas.microsoft.com/office/drawing/2014/main" id="{2054021C-163B-4656-8E52-8EEC2486B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561" y="943895"/>
            <a:ext cx="6328877" cy="355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4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0C06A7-532F-4D7C-A8E6-18D5243C3E5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 wrap="square" anchor="t">
            <a:noAutofit/>
          </a:bodyPr>
          <a:lstStyle/>
          <a:p>
            <a:pPr>
              <a:spcAft>
                <a:spcPts val="600"/>
              </a:spcAft>
            </a:pPr>
            <a:fld id="{C0575C1E-9B6E-4AB5-B934-F6E8BE33AD26}" type="datetime5">
              <a:rPr lang="en-US"/>
              <a:pPr>
                <a:spcAft>
                  <a:spcPts val="600"/>
                </a:spcAft>
              </a:pPr>
              <a:t>9-Jun-22</a:t>
            </a:fld>
            <a:endParaRPr lang="en-US"/>
          </a:p>
        </p:txBody>
      </p:sp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144F1AFB-F719-4A41-A706-A197896C68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885F82C-A010-5685-D713-BAB619B7A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814" y="1113670"/>
            <a:ext cx="7910623" cy="1008112"/>
          </a:xfrm>
        </p:spPr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Feel free to eat or not.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You do you, get involved where/when/how you can, going to be a participatory session but rest your eyes/stretch/pee. 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Share your thoughts/feelings/ideas and monitor the airspace that this takes. 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Personal sharing is for honouring.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Stay muted, use chat function, unmute/thumbs up/hands up to contribute.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Try our best to speak one at a time.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en-GB" sz="2200" b="1" dirty="0">
                <a:latin typeface="Futura LT Book"/>
              </a:rPr>
              <a:t>Questions </a:t>
            </a:r>
            <a:endParaRPr lang="en-GB" sz="2200" b="1" dirty="0">
              <a:latin typeface="Futura LT Book" panose="02000503000000000000" pitchFamily="2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GB" sz="2200" b="1" dirty="0">
              <a:latin typeface="Futura LT Book" panose="02000503000000000000" pitchFamily="2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8DBFE66-D4BD-AC3C-6D89-A431417A33D7}"/>
              </a:ext>
            </a:extLst>
          </p:cNvPr>
          <p:cNvSpPr txBox="1">
            <a:spLocks/>
          </p:cNvSpPr>
          <p:nvPr/>
        </p:nvSpPr>
        <p:spPr>
          <a:xfrm>
            <a:off x="458035" y="365312"/>
            <a:ext cx="5050069" cy="543698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dirty="0">
                <a:latin typeface="FUTURA MEDIUM BT" panose="020B0602020204020303" pitchFamily="34" charset="0"/>
              </a:rPr>
              <a:t>Netiquette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67BDF08F-BD17-72DA-361A-F6FD074C5693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547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D7D142-9225-44E0-ACA2-270C4AA09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0" y="789271"/>
            <a:ext cx="8148399" cy="2705639"/>
          </a:xfrm>
        </p:spPr>
        <p:txBody>
          <a:bodyPr lIns="91440" tIns="45720" rIns="91440" bIns="45720" anchor="t"/>
          <a:lstStyle/>
          <a:p>
            <a:r>
              <a:rPr lang="en-GB" sz="3200" b="1" dirty="0">
                <a:latin typeface="FUTURA LT LIGHT" panose="02000303000000000000" pitchFamily="2" charset="0"/>
                <a:ea typeface="+mj-lt"/>
                <a:cs typeface="+mj-lt"/>
              </a:rPr>
              <a:t>Neurodiversity recognises the cognitive difference in brains and that some peoples’ brains function in a different way to others. </a:t>
            </a:r>
            <a:endParaRPr lang="en-US" b="1" dirty="0">
              <a:latin typeface="FUTURA LT LIGHT" panose="02000303000000000000" pitchFamily="2" charset="0"/>
            </a:endParaRPr>
          </a:p>
          <a:p>
            <a:r>
              <a:rPr lang="en-GB" sz="3200" b="1" dirty="0">
                <a:latin typeface="FUTURA LT LIGHT" panose="02000303000000000000" pitchFamily="2" charset="0"/>
                <a:ea typeface="+mj-lt"/>
                <a:cs typeface="+mj-lt"/>
              </a:rPr>
              <a:t>It challenges the notion that there is just one way for a brain to operate and raises awareness of the fact that there are many positives in having diversity of functioning. </a:t>
            </a:r>
            <a:endParaRPr lang="en-GB" b="1" dirty="0">
              <a:latin typeface="FUTURA LT LIGHT" panose="02000303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71DC-47CB-49F0-AC68-592F6CED4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9BCA3703-7091-A6E6-4A58-9DA049E044A9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285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D7D142-9225-44E0-ACA2-270C4AA09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2654" y="1181492"/>
            <a:ext cx="7392626" cy="3176323"/>
          </a:xfrm>
        </p:spPr>
        <p:txBody>
          <a:bodyPr lIns="91440" tIns="45720" rIns="91440" bIns="45720" anchor="t"/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latin typeface="Futura LT Light" panose="02000303000000000000" pitchFamily="2" charset="0"/>
              </a:rPr>
              <a:t>Neurodiverse people experience, interact with, communicate and interpret the world in unique ways. 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latin typeface="Futura LT Light" panose="02000303000000000000" pitchFamily="2" charset="0"/>
              </a:rPr>
              <a:t>Umbrella term: autism, ADHD, learning disabilities, and more.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latin typeface="Futura LT Light" panose="02000303000000000000" pitchFamily="2" charset="0"/>
              </a:rPr>
              <a:t>Up to 40% of the population may be considered neurodivergent.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71DC-47CB-49F0-AC68-592F6CED4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9EB968-9B14-9680-8CC6-29A1FFA224B4}"/>
              </a:ext>
            </a:extLst>
          </p:cNvPr>
          <p:cNvSpPr txBox="1">
            <a:spLocks/>
          </p:cNvSpPr>
          <p:nvPr/>
        </p:nvSpPr>
        <p:spPr>
          <a:xfrm>
            <a:off x="458035" y="365312"/>
            <a:ext cx="5050069" cy="543698"/>
          </a:xfrm>
          <a:prstGeom prst="rect">
            <a:avLst/>
          </a:prstGeom>
        </p:spPr>
        <p:txBody>
          <a:bodyPr wrap="square"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dirty="0">
                <a:latin typeface="FUTURA MEDIUM BT" panose="020B0602020204020303" pitchFamily="34" charset="0"/>
              </a:rPr>
              <a:t>Key Things to Know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1B77BCC9-1341-C497-6359-F679B65F8C70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092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71DC-47CB-49F0-AC68-592F6CED4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6887D-C980-48A9-9588-153529BCEA80}" type="datetime5">
              <a:rPr lang="en-US" smtClean="0"/>
              <a:pPr/>
              <a:t>9-Jun-22</a:t>
            </a:fld>
            <a:endParaRPr lang="en-US"/>
          </a:p>
        </p:txBody>
      </p:sp>
      <p:pic>
        <p:nvPicPr>
          <p:cNvPr id="2050" name="Picture 2" descr="Neurodiversity and the Workplace – evenbreak">
            <a:extLst>
              <a:ext uri="{FF2B5EF4-FFF2-40B4-BE49-F238E27FC236}">
                <a16:creationId xmlns:a16="http://schemas.microsoft.com/office/drawing/2014/main" id="{2B3A8157-5444-4F05-BE5E-1D88C239A7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0977" y="271664"/>
            <a:ext cx="4401083" cy="432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9D37C12-744B-52D1-460A-589A2A86D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78806" y="4879744"/>
            <a:ext cx="3186386" cy="395959"/>
          </a:xfrm>
        </p:spPr>
        <p:txBody>
          <a:bodyPr lIns="91440" tIns="45720" rIns="91440" bIns="45720" anchor="t"/>
          <a:lstStyle/>
          <a:p>
            <a:pPr algn="ctr" fontAlgn="base"/>
            <a:r>
              <a:rPr lang="en-GB" sz="1600" b="1" dirty="0">
                <a:latin typeface="Futura LT Light" panose="02000303000000000000" pitchFamily="2" charset="0"/>
              </a:rPr>
              <a:t>Neurodiversity umbrella.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CDA56F1-44AE-B353-7891-F7E914EB7898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7684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A3B8B-66E2-D50A-3267-8ACCCB0E619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CBD80C-4267-33A6-9AEF-7A234F5F1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0887" y="2339439"/>
            <a:ext cx="3034680" cy="720080"/>
          </a:xfrm>
        </p:spPr>
        <p:txBody>
          <a:bodyPr/>
          <a:lstStyle/>
          <a:p>
            <a:pPr marL="76200" indent="0"/>
            <a:r>
              <a:rPr lang="en-US" sz="2400" dirty="0">
                <a:latin typeface="Futura LT Light" panose="02000303000000000000" pitchFamily="2" charset="0"/>
              </a:rPr>
              <a:t>Definition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897C538-7860-304B-2B78-991B0D5D25E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90545" y="690504"/>
            <a:ext cx="5040560" cy="1623355"/>
          </a:xfrm>
        </p:spPr>
        <p:txBody>
          <a:bodyPr lIns="91440" tIns="45720" rIns="91440" bIns="45720" anchor="t"/>
          <a:lstStyle/>
          <a:p>
            <a:pPr marL="76200" indent="0">
              <a:buNone/>
            </a:pPr>
            <a:endParaRPr lang="en-US" b="1" dirty="0">
              <a:ea typeface="+mj-lt"/>
              <a:cs typeface="Futura Medium" panose="020B0602020204020303" pitchFamily="34" charset="-79"/>
            </a:endParaRPr>
          </a:p>
          <a:p>
            <a:pPr marL="0" indent="0">
              <a:buNone/>
            </a:pPr>
            <a:r>
              <a:rPr lang="en-US" b="1" dirty="0">
                <a:ea typeface="+mj-lt"/>
                <a:cs typeface="Futura Medium" panose="020B0602020204020303" pitchFamily="34" charset="-79"/>
              </a:rPr>
              <a:t>The definition is set out in section 6 of the Equality Act 2010. It says you’re disabled if:</a:t>
            </a:r>
          </a:p>
          <a:p>
            <a:pPr marL="342900" indent="-342900"/>
            <a:r>
              <a:rPr lang="en-US" b="1" dirty="0">
                <a:ea typeface="+mj-lt"/>
                <a:cs typeface="Futura Medium" panose="020B0602020204020303" pitchFamily="34" charset="-79"/>
              </a:rPr>
              <a:t>you have a physical or mental impairment</a:t>
            </a:r>
            <a:endParaRPr lang="en-US" b="1" dirty="0">
              <a:cs typeface="Futura Medium" panose="020B0602020204020303" pitchFamily="34" charset="-79"/>
            </a:endParaRPr>
          </a:p>
          <a:p>
            <a:pPr marL="342900" indent="-342900"/>
            <a:r>
              <a:rPr lang="en-US" b="1" dirty="0">
                <a:ea typeface="+mj-lt"/>
                <a:cs typeface="Futura Medium" panose="020B0602020204020303" pitchFamily="34" charset="-79"/>
              </a:rPr>
              <a:t>that impairment has a substantial and long-term adverse effect on your ability to carry out normal day-to-day activities.</a:t>
            </a:r>
            <a:endParaRPr lang="en-US" b="1" dirty="0">
              <a:cs typeface="Futura Medium" panose="020B0602020204020303" pitchFamily="34" charset="-79"/>
            </a:endParaRPr>
          </a:p>
          <a:p>
            <a:pPr marL="76200" indent="0">
              <a:buNone/>
            </a:pPr>
            <a:endParaRPr lang="en-US" b="1" dirty="0">
              <a:cs typeface="Futura Medium" panose="020B0602020204020303" pitchFamily="34" charset="-79"/>
            </a:endParaRPr>
          </a:p>
          <a:p>
            <a:pPr marL="76200" indent="0">
              <a:buNone/>
            </a:pPr>
            <a:endParaRPr lang="en-US" b="1" dirty="0">
              <a:cs typeface="Futura Medium" panose="020B0602020204020303" pitchFamily="34" charset="-79"/>
            </a:endParaRP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6B5A2D51-C9C0-517A-608B-D6000E86EAA5}"/>
              </a:ext>
            </a:extLst>
          </p:cNvPr>
          <p:cNvSpPr txBox="1">
            <a:spLocks/>
          </p:cNvSpPr>
          <p:nvPr/>
        </p:nvSpPr>
        <p:spPr>
          <a:xfrm>
            <a:off x="3714345" y="280267"/>
            <a:ext cx="3813506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 ea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tx1"/>
                </a:solidFill>
                <a:latin typeface="+mj-lt"/>
                <a:ea typeface="Futura LT Book"/>
                <a:cs typeface="Futura LT Book"/>
                <a:sym typeface="Poppins"/>
              </a:defRPr>
            </a:lvl1pPr>
            <a:lvl2pPr marL="914400" marR="0" lvl="1" indent="-3429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 ea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 algn="l"/>
            <a:r>
              <a:rPr lang="en-US" sz="3600" dirty="0">
                <a:latin typeface="FUTURA MEDIUM BT" panose="020B0602020204020303" pitchFamily="34" charset="0"/>
              </a:rPr>
              <a:t>Legal disability</a:t>
            </a: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74E66389-9BE0-CCD6-3BBC-1B1531040876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655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D411F-037D-8DA9-67B0-C388F7ED0F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16992B4-CB41-459B-9598-173BCC85FF53}" type="datetime5">
              <a:rPr lang="en-US" smtClean="0"/>
              <a:pPr/>
              <a:t>9-Jun-22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B189AA9-F6D7-413B-EBD6-75BE073C2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430214"/>
            <a:ext cx="5324216" cy="590891"/>
          </a:xfrm>
        </p:spPr>
        <p:txBody>
          <a:bodyPr/>
          <a:lstStyle/>
          <a:p>
            <a:r>
              <a:rPr lang="en-US" sz="3600" dirty="0">
                <a:latin typeface="FUTURA MEDIUM BT" panose="020B0602020204020303" pitchFamily="34" charset="0"/>
              </a:rPr>
              <a:t>Keep in Mind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F8AE3B-03FB-A54E-87A1-927C3EF60DD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7436" y="697959"/>
            <a:ext cx="4637336" cy="2160686"/>
          </a:xfrm>
        </p:spPr>
        <p:txBody>
          <a:bodyPr/>
          <a:lstStyle/>
          <a:p>
            <a:pPr marL="76200" indent="0">
              <a:buNone/>
            </a:pPr>
            <a:endParaRPr lang="en-GB" b="1" dirty="0">
              <a:latin typeface="Futura LT Light" panose="02000303000000000000" pitchFamily="2" charset="0"/>
              <a:ea typeface="+mj-lt"/>
              <a:cs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Disabled people may not know they are ‘disabled’ under law.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Disability ‘looks like’ all of 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Diagnosis is a complex area.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Language of ‘impairment’ can be problematic.</a:t>
            </a:r>
            <a:endParaRPr lang="en-GB" b="1" dirty="0">
              <a:latin typeface="Futura LT Light" panose="02000303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Everyone is different and their experiences will be unique </a:t>
            </a:r>
            <a:b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</a:br>
            <a:r>
              <a:rPr lang="en-GB" b="1" dirty="0">
                <a:latin typeface="Futura LT Light" panose="02000303000000000000" pitchFamily="2" charset="0"/>
                <a:ea typeface="+mj-lt"/>
                <a:cs typeface="+mj-lt"/>
              </a:rPr>
              <a:t>to them.</a:t>
            </a:r>
          </a:p>
        </p:txBody>
      </p:sp>
      <p:pic>
        <p:nvPicPr>
          <p:cNvPr id="8" name="Picture 7" descr="A picture containing person, outdoor, shoes, footwear&#10;&#10;Description automatically generated">
            <a:extLst>
              <a:ext uri="{FF2B5EF4-FFF2-40B4-BE49-F238E27FC236}">
                <a16:creationId xmlns:a16="http://schemas.microsoft.com/office/drawing/2014/main" id="{1C466089-87C9-088E-FFAB-FC257A083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851" y="1496721"/>
            <a:ext cx="3902149" cy="2372951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16E8C6-EF01-A62D-1954-AD9202A47125}"/>
              </a:ext>
            </a:extLst>
          </p:cNvPr>
          <p:cNvSpPr txBox="1">
            <a:spLocks/>
          </p:cNvSpPr>
          <p:nvPr/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latin typeface="+mn-lt"/>
              </a:rPr>
              <a:t>© This is </a:t>
            </a:r>
            <a:r>
              <a:rPr lang="en-US" sz="1200" dirty="0">
                <a:latin typeface="+mn-lt"/>
                <a:cs typeface="Futura Medium" panose="020B0602020204020303" pitchFamily="34" charset="-79"/>
              </a:rPr>
              <a:t>Milk</a:t>
            </a:r>
            <a:r>
              <a:rPr lang="en-US" sz="1200" dirty="0">
                <a:latin typeface="+mn-lt"/>
              </a:rPr>
              <a:t> 2022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5812835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TiM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0A9B6"/>
      </a:accent1>
      <a:accent2>
        <a:srgbClr val="E13E47"/>
      </a:accent2>
      <a:accent3>
        <a:srgbClr val="F9D623"/>
      </a:accent3>
      <a:accent4>
        <a:srgbClr val="60B7AC"/>
      </a:accent4>
      <a:accent5>
        <a:srgbClr val="F9D623"/>
      </a:accent5>
      <a:accent6>
        <a:srgbClr val="E13E47"/>
      </a:accent6>
      <a:hlink>
        <a:srgbClr val="60B7AC"/>
      </a:hlink>
      <a:folHlink>
        <a:srgbClr val="60B7AC"/>
      </a:folHlink>
    </a:clrScheme>
    <a:fontScheme name="Futura LT Light">
      <a:majorFont>
        <a:latin typeface="Futura LT Light"/>
        <a:ea typeface=""/>
        <a:cs typeface=""/>
      </a:majorFont>
      <a:minorFont>
        <a:latin typeface="Futura L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Theme">
  <a:themeElements>
    <a:clrScheme name="TiM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0A9B6"/>
      </a:accent1>
      <a:accent2>
        <a:srgbClr val="E13E47"/>
      </a:accent2>
      <a:accent3>
        <a:srgbClr val="F9D623"/>
      </a:accent3>
      <a:accent4>
        <a:srgbClr val="60B7AC"/>
      </a:accent4>
      <a:accent5>
        <a:srgbClr val="F9D623"/>
      </a:accent5>
      <a:accent6>
        <a:srgbClr val="E13E47"/>
      </a:accent6>
      <a:hlink>
        <a:srgbClr val="60B7AC"/>
      </a:hlink>
      <a:folHlink>
        <a:srgbClr val="60B7AC"/>
      </a:folHlink>
    </a:clrScheme>
    <a:fontScheme name="Futura LT Light">
      <a:majorFont>
        <a:latin typeface="Futura LT Light"/>
        <a:ea typeface=""/>
        <a:cs typeface=""/>
      </a:majorFont>
      <a:minorFont>
        <a:latin typeface="Futura L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iM Master Powerpoint Slides - Powerpoint (1).pptx" id="{06EF60BA-51E9-4C56-A8C1-C21F83E1F3F0}" vid="{50D45FB9-DCBB-4748-AB61-EB284E040A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iM">
    <a:dk1>
      <a:srgbClr val="000000"/>
    </a:dk1>
    <a:lt1>
      <a:srgbClr val="FFFFFF"/>
    </a:lt1>
    <a:dk2>
      <a:srgbClr val="000000"/>
    </a:dk2>
    <a:lt2>
      <a:srgbClr val="FFFFFF"/>
    </a:lt2>
    <a:accent1>
      <a:srgbClr val="F0A9B6"/>
    </a:accent1>
    <a:accent2>
      <a:srgbClr val="E13E47"/>
    </a:accent2>
    <a:accent3>
      <a:srgbClr val="F9D623"/>
    </a:accent3>
    <a:accent4>
      <a:srgbClr val="60B7AC"/>
    </a:accent4>
    <a:accent5>
      <a:srgbClr val="F9D623"/>
    </a:accent5>
    <a:accent6>
      <a:srgbClr val="E13E47"/>
    </a:accent6>
    <a:hlink>
      <a:srgbClr val="60B7AC"/>
    </a:hlink>
    <a:folHlink>
      <a:srgbClr val="60B7A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07a9551-9de5-4f79-afdc-707b7caa4c7b">
      <UserInfo>
        <DisplayName>Angela Prentner-Smith</DisplayName>
        <AccountId>11</AccountId>
        <AccountType/>
      </UserInfo>
      <UserInfo>
        <DisplayName>Guest Contributor</DisplayName>
        <AccountId>40</AccountId>
        <AccountType/>
      </UserInfo>
      <UserInfo>
        <DisplayName>Lynn Pilkington</DisplayName>
        <AccountId>1466</AccountId>
        <AccountType/>
      </UserInfo>
      <UserInfo>
        <DisplayName>Morgane Tanguy</DisplayName>
        <AccountId>1270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6D9A920D28B84EBDA6EB1B34680B91" ma:contentTypeVersion="14" ma:contentTypeDescription="Create a new document." ma:contentTypeScope="" ma:versionID="9b75c00b4bcb86a5c59ab11ca3954c8f">
  <xsd:schema xmlns:xsd="http://www.w3.org/2001/XMLSchema" xmlns:xs="http://www.w3.org/2001/XMLSchema" xmlns:p="http://schemas.microsoft.com/office/2006/metadata/properties" xmlns:ns2="007a9551-9de5-4f79-afdc-707b7caa4c7b" xmlns:ns3="f7262580-4122-4275-8902-63d0175cc002" targetNamespace="http://schemas.microsoft.com/office/2006/metadata/properties" ma:root="true" ma:fieldsID="98622e229a7132fdfbb8c08c9c68506e" ns2:_="" ns3:_="">
    <xsd:import namespace="007a9551-9de5-4f79-afdc-707b7caa4c7b"/>
    <xsd:import namespace="f7262580-4122-4275-8902-63d0175cc0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7a9551-9de5-4f79-afdc-707b7caa4c7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262580-4122-4275-8902-63d0175cc0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4F7EFA-BF66-4806-A8AB-1A1FACA969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021519-2804-4F13-B84D-7BFBD4EC254D}">
  <ds:schemaRefs>
    <ds:schemaRef ds:uri="007a9551-9de5-4f79-afdc-707b7caa4c7b"/>
    <ds:schemaRef ds:uri="f7262580-4122-4275-8902-63d0175cc0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19E8168-4C83-476F-BDAC-01F979C907A1}">
  <ds:schemaRefs>
    <ds:schemaRef ds:uri="007a9551-9de5-4f79-afdc-707b7caa4c7b"/>
    <ds:schemaRef ds:uri="f7262580-4122-4275-8902-63d0175cc0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2193</Words>
  <Application>Microsoft Office PowerPoint</Application>
  <PresentationFormat>On-screen Show (16:10)</PresentationFormat>
  <Paragraphs>365</Paragraphs>
  <Slides>37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Default Theme</vt:lpstr>
      <vt:lpstr>Default Theme</vt:lpstr>
      <vt:lpstr>PowerPoint Presentation</vt:lpstr>
      <vt:lpstr>PowerPoint Presentation</vt:lpstr>
      <vt:lpstr>Workshop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Keep in Mind</vt:lpstr>
      <vt:lpstr>PowerPoint Presentation</vt:lpstr>
      <vt:lpstr>PowerPoint Presentation</vt:lpstr>
      <vt:lpstr>You are wanting to conduct online interviews with disabled users.  4 break out rooms with 4 scenarios. 15min to discuss scenarios.</vt:lpstr>
      <vt:lpstr>Activity</vt:lpstr>
      <vt:lpstr>Activity</vt:lpstr>
      <vt:lpstr>Activity</vt:lpstr>
      <vt:lpstr>PowerPoint Presentation</vt:lpstr>
      <vt:lpstr>Auditory Disabilities</vt:lpstr>
      <vt:lpstr>PowerPoint Presentation</vt:lpstr>
      <vt:lpstr>Cognitive, Learning  and Neurological Disabilities</vt:lpstr>
      <vt:lpstr>PowerPoint Presentation</vt:lpstr>
      <vt:lpstr>Physical Disabilities</vt:lpstr>
      <vt:lpstr>PowerPoint Presentation</vt:lpstr>
      <vt:lpstr>Visual Disabilities</vt:lpstr>
      <vt:lpstr>PowerPoint Presentation</vt:lpstr>
      <vt:lpstr>Neurodiversity Challenges </vt:lpstr>
      <vt:lpstr>PowerPoint Presentation</vt:lpstr>
      <vt:lpstr>Find Neurodivergent  and Disabled People</vt:lpstr>
      <vt:lpstr>Find neurodivergent and disabled people</vt:lpstr>
      <vt:lpstr>PowerPoint Presentation</vt:lpstr>
      <vt:lpstr>My Experience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Programme</dc:title>
  <dc:creator>Laura Griffin</dc:creator>
  <cp:lastModifiedBy>Morgane Tanguy</cp:lastModifiedBy>
  <cp:revision>4</cp:revision>
  <dcterms:created xsi:type="dcterms:W3CDTF">2020-03-04T21:52:38Z</dcterms:created>
  <dcterms:modified xsi:type="dcterms:W3CDTF">2022-06-09T08:33:35Z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0x010100F36D9A920D28B84EBDA6EB1B34680B91</vt:lpwstr>
  </property>
</Properties>
</file>